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95" r:id="rId3"/>
  </p:sldMasterIdLst>
  <p:notesMasterIdLst>
    <p:notesMasterId r:id="rId100"/>
  </p:notesMasterIdLst>
  <p:sldIdLst>
    <p:sldId id="448" r:id="rId4"/>
    <p:sldId id="529" r:id="rId5"/>
    <p:sldId id="447" r:id="rId6"/>
    <p:sldId id="449" r:id="rId7"/>
    <p:sldId id="450" r:id="rId8"/>
    <p:sldId id="583" r:id="rId9"/>
    <p:sldId id="451" r:id="rId10"/>
    <p:sldId id="581" r:id="rId11"/>
    <p:sldId id="452" r:id="rId12"/>
    <p:sldId id="453" r:id="rId13"/>
    <p:sldId id="454" r:id="rId14"/>
    <p:sldId id="455" r:id="rId15"/>
    <p:sldId id="456" r:id="rId16"/>
    <p:sldId id="457" r:id="rId17"/>
    <p:sldId id="458" r:id="rId18"/>
    <p:sldId id="459" r:id="rId19"/>
    <p:sldId id="563" r:id="rId20"/>
    <p:sldId id="460" r:id="rId21"/>
    <p:sldId id="461" r:id="rId22"/>
    <p:sldId id="462" r:id="rId23"/>
    <p:sldId id="466" r:id="rId24"/>
    <p:sldId id="467" r:id="rId25"/>
    <p:sldId id="468" r:id="rId26"/>
    <p:sldId id="469" r:id="rId27"/>
    <p:sldId id="584" r:id="rId28"/>
    <p:sldId id="470" r:id="rId29"/>
    <p:sldId id="579" r:id="rId30"/>
    <p:sldId id="580" r:id="rId31"/>
    <p:sldId id="471" r:id="rId32"/>
    <p:sldId id="472" r:id="rId33"/>
    <p:sldId id="473" r:id="rId34"/>
    <p:sldId id="474" r:id="rId35"/>
    <p:sldId id="476" r:id="rId36"/>
    <p:sldId id="477" r:id="rId37"/>
    <p:sldId id="478" r:id="rId38"/>
    <p:sldId id="479" r:id="rId39"/>
    <p:sldId id="481" r:id="rId40"/>
    <p:sldId id="482" r:id="rId41"/>
    <p:sldId id="483" r:id="rId42"/>
    <p:sldId id="484" r:id="rId43"/>
    <p:sldId id="533" r:id="rId44"/>
    <p:sldId id="486" r:id="rId45"/>
    <p:sldId id="487" r:id="rId46"/>
    <p:sldId id="488" r:id="rId47"/>
    <p:sldId id="539" r:id="rId48"/>
    <p:sldId id="540" r:id="rId49"/>
    <p:sldId id="541" r:id="rId50"/>
    <p:sldId id="495" r:id="rId51"/>
    <p:sldId id="544" r:id="rId52"/>
    <p:sldId id="545" r:id="rId53"/>
    <p:sldId id="546" r:id="rId54"/>
    <p:sldId id="547" r:id="rId55"/>
    <p:sldId id="548" r:id="rId56"/>
    <p:sldId id="549" r:id="rId57"/>
    <p:sldId id="550" r:id="rId58"/>
    <p:sldId id="551" r:id="rId59"/>
    <p:sldId id="552" r:id="rId60"/>
    <p:sldId id="553" r:id="rId61"/>
    <p:sldId id="554" r:id="rId62"/>
    <p:sldId id="555" r:id="rId63"/>
    <p:sldId id="524" r:id="rId64"/>
    <p:sldId id="526" r:id="rId65"/>
    <p:sldId id="525" r:id="rId66"/>
    <p:sldId id="515" r:id="rId67"/>
    <p:sldId id="516" r:id="rId68"/>
    <p:sldId id="517" r:id="rId69"/>
    <p:sldId id="520" r:id="rId70"/>
    <p:sldId id="521" r:id="rId71"/>
    <p:sldId id="582" r:id="rId72"/>
    <p:sldId id="273" r:id="rId73"/>
    <p:sldId id="278" r:id="rId74"/>
    <p:sldId id="566" r:id="rId75"/>
    <p:sldId id="567" r:id="rId76"/>
    <p:sldId id="279" r:id="rId77"/>
    <p:sldId id="570" r:id="rId78"/>
    <p:sldId id="407" r:id="rId79"/>
    <p:sldId id="571" r:id="rId80"/>
    <p:sldId id="572" r:id="rId81"/>
    <p:sldId id="573" r:id="rId82"/>
    <p:sldId id="409" r:id="rId83"/>
    <p:sldId id="574" r:id="rId84"/>
    <p:sldId id="575" r:id="rId85"/>
    <p:sldId id="578" r:id="rId86"/>
    <p:sldId id="415" r:id="rId87"/>
    <p:sldId id="576" r:id="rId88"/>
    <p:sldId id="585" r:id="rId89"/>
    <p:sldId id="419" r:id="rId90"/>
    <p:sldId id="426" r:id="rId91"/>
    <p:sldId id="435" r:id="rId92"/>
    <p:sldId id="436" r:id="rId93"/>
    <p:sldId id="437" r:id="rId94"/>
    <p:sldId id="440" r:id="rId95"/>
    <p:sldId id="441" r:id="rId96"/>
    <p:sldId id="442" r:id="rId97"/>
    <p:sldId id="561" r:id="rId98"/>
    <p:sldId id="564" r:id="rId99"/>
  </p:sldIdLst>
  <p:sldSz cx="9144000" cy="6858000" type="screen4x3"/>
  <p:notesSz cx="6858000" cy="9144000"/>
  <p:embeddedFontLst>
    <p:embeddedFont>
      <p:font typeface="Calibri" pitchFamily="34" charset="0"/>
      <p:regular r:id="rId101"/>
      <p:bold r:id="rId102"/>
      <p:italic r:id="rId103"/>
      <p:boldItalic r:id="rId104"/>
    </p:embeddedFont>
    <p:embeddedFont>
      <p:font typeface="Georgia" pitchFamily="18" charset="0"/>
      <p:regular r:id="rId105"/>
      <p:bold r:id="rId106"/>
      <p:italic r:id="rId107"/>
      <p:boldItalic r:id="rId108"/>
    </p:embeddedFont>
    <p:embeddedFont>
      <p:font typeface="Gulim" pitchFamily="34" charset="-127"/>
      <p:regular r:id="rId109"/>
    </p:embeddedFont>
    <p:embeddedFont>
      <p:font typeface="华文彩云" pitchFamily="2" charset="-122"/>
      <p:regular r:id="rId110"/>
    </p:embeddedFont>
    <p:embeddedFont>
      <p:font typeface="Arial Unicode MS" pitchFamily="34" charset="-122"/>
      <p:regular r:id="rId111"/>
    </p:embeddedFont>
    <p:embeddedFont>
      <p:font typeface="Cooper Black" pitchFamily="18" charset="0"/>
      <p:regular r:id="rId112"/>
    </p:embeddedFont>
    <p:embeddedFont>
      <p:font typeface="Comic Sans MS" pitchFamily="66" charset="0"/>
      <p:regular r:id="rId113"/>
      <p:bold r:id="rId114"/>
    </p:embeddedFont>
    <p:embeddedFont>
      <p:font typeface="Tempus Sans ITC" pitchFamily="82" charset="0"/>
      <p:regular r:id="rId115"/>
    </p:embeddedFont>
    <p:embeddedFont>
      <p:font typeface="楷体_GB2312" pitchFamily="49" charset="-122"/>
      <p:regular r:id="rId116"/>
    </p:embeddedFont>
    <p:embeddedFont>
      <p:font typeface="方正舒体" pitchFamily="2" charset="-122"/>
      <p:regular r:id="rId117"/>
    </p:embeddedFont>
    <p:embeddedFont>
      <p:font typeface="Wingdings 2" pitchFamily="18" charset="2"/>
      <p:regular r:id="rId118"/>
    </p:embeddedFont>
    <p:embeddedFont>
      <p:font typeface="华文楷体" pitchFamily="2" charset="-122"/>
      <p:regular r:id="rId119"/>
    </p:embeddedFont>
    <p:embeddedFont>
      <p:font typeface="华文行楷" pitchFamily="2" charset="-122"/>
      <p:regular r:id="rId120"/>
    </p:embeddedFont>
    <p:embeddedFont>
      <p:font typeface="PMingLiU" pitchFamily="18" charset="-120"/>
      <p:regular r:id="rId121"/>
    </p:embeddedFont>
    <p:embeddedFont>
      <p:font typeface="华文新魏" pitchFamily="2" charset="-122"/>
      <p:regular r:id="rId122"/>
    </p:embeddedFont>
  </p:embeddedFont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36600"/>
    <a:srgbClr val="FF6600"/>
    <a:srgbClr val="2DC8FF"/>
    <a:srgbClr val="8E0000"/>
    <a:srgbClr val="71AE0E"/>
    <a:srgbClr val="B40000"/>
    <a:srgbClr val="FF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63" autoAdjust="0"/>
    <p:restoredTop sz="83974" autoAdjust="0"/>
  </p:normalViewPr>
  <p:slideViewPr>
    <p:cSldViewPr snapToObjects="1">
      <p:cViewPr>
        <p:scale>
          <a:sx n="66" d="100"/>
          <a:sy n="66" d="100"/>
        </p:scale>
        <p:origin x="-1506"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2.fntdata"/><Relationship Id="rId16" Type="http://schemas.openxmlformats.org/officeDocument/2006/relationships/slide" Target="slides/slide13.xml"/><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2.fntdata"/><Relationship Id="rId123"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113" Type="http://schemas.openxmlformats.org/officeDocument/2006/relationships/font" Target="fonts/font13.fntdata"/><Relationship Id="rId118" Type="http://schemas.openxmlformats.org/officeDocument/2006/relationships/font" Target="fonts/font18.fntdata"/><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3.fntdata"/><Relationship Id="rId108" Type="http://schemas.openxmlformats.org/officeDocument/2006/relationships/font" Target="fonts/font8.fntdata"/><Relationship Id="rId116" Type="http://schemas.openxmlformats.org/officeDocument/2006/relationships/font" Target="fonts/font16.fntdata"/><Relationship Id="rId124"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6.fntdata"/><Relationship Id="rId114" Type="http://schemas.openxmlformats.org/officeDocument/2006/relationships/font" Target="fonts/font14.fntdata"/><Relationship Id="rId119"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122"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0.fntdata"/><Relationship Id="rId11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9BCC50B-2766-490C-8267-47B7AEA6F192}" type="datetimeFigureOut">
              <a:rPr lang="zh-CN" altLang="en-US"/>
              <a:pPr>
                <a:defRPr/>
              </a:pPr>
              <a:t>2015-9-22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25909E18-B9BB-402A-A179-CF6A342646B2}" type="slidenum">
              <a:rPr lang="zh-CN" altLang="en-US"/>
              <a:pPr>
                <a:defRPr/>
              </a:pPr>
              <a:t>‹#›</a:t>
            </a:fld>
            <a:endParaRPr lang="zh-CN" altLang="en-US"/>
          </a:p>
        </p:txBody>
      </p:sp>
    </p:spTree>
    <p:extLst>
      <p:ext uri="{BB962C8B-B14F-4D97-AF65-F5344CB8AC3E}">
        <p14:creationId xmlns:p14="http://schemas.microsoft.com/office/powerpoint/2010/main" xmlns="" val="7621110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p:spPr>
      </p:sp>
      <p:sp>
        <p:nvSpPr>
          <p:cNvPr id="1146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469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170D526-D947-401F-90F2-C01F923AC121}" type="slidenum">
              <a:rPr lang="zh-CN" altLang="en-US" sz="1200">
                <a:latin typeface="Calibri" pitchFamily="34" charset="0"/>
              </a:rPr>
              <a:pPr algn="r"/>
              <a:t>1</a:t>
            </a:fld>
            <a:endParaRPr lang="en-US" altLang="zh-CN" sz="120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p:spPr>
      </p:sp>
      <p:sp>
        <p:nvSpPr>
          <p:cNvPr id="1218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083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6D2616-C4D4-4743-AF07-8012DF4803B4}" type="slidenum">
              <a:rPr lang="zh-CN" altLang="en-US" smtClean="0"/>
              <a:pPr fontAlgn="base">
                <a:spcBef>
                  <a:spcPct val="0"/>
                </a:spcBef>
                <a:spcAft>
                  <a:spcPct val="0"/>
                </a:spcAft>
                <a:defRPr/>
              </a:pPr>
              <a:t>12</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p:spPr>
      </p:sp>
      <p:sp>
        <p:nvSpPr>
          <p:cNvPr id="1228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6544FD-9E34-4AFF-821B-DFFDF6E329BD}" type="slidenum">
              <a:rPr lang="zh-CN" altLang="en-US" smtClean="0"/>
              <a:pPr fontAlgn="base">
                <a:spcBef>
                  <a:spcPct val="0"/>
                </a:spcBef>
                <a:spcAft>
                  <a:spcPct val="0"/>
                </a:spcAft>
                <a:defRPr/>
              </a:pPr>
              <a:t>13</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p:spPr>
      </p:sp>
      <p:sp>
        <p:nvSpPr>
          <p:cNvPr id="1239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8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5DA201-6BDA-4B12-BD7C-95E956E5FAE9}" type="slidenum">
              <a:rPr lang="zh-CN" altLang="en-US" smtClean="0"/>
              <a:pPr fontAlgn="base">
                <a:spcBef>
                  <a:spcPct val="0"/>
                </a:spcBef>
                <a:spcAft>
                  <a:spcPct val="0"/>
                </a:spcAft>
                <a:defRPr/>
              </a:pPr>
              <a:t>14</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p:spPr>
      </p:sp>
      <p:sp>
        <p:nvSpPr>
          <p:cNvPr id="1249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390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BFC1CE-82F5-4D90-8D16-60B1D97432A4}" type="slidenum">
              <a:rPr lang="zh-CN" altLang="en-US" smtClean="0"/>
              <a:pPr fontAlgn="base">
                <a:spcBef>
                  <a:spcPct val="0"/>
                </a:spcBef>
                <a:spcAft>
                  <a:spcPct val="0"/>
                </a:spcAft>
                <a:defRPr/>
              </a:pPr>
              <a:t>15</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p:spPr>
      </p:sp>
      <p:sp>
        <p:nvSpPr>
          <p:cNvPr id="1259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493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47B66B-D392-4B0B-9C70-A8FBA040AD43}" type="slidenum">
              <a:rPr lang="zh-CN" altLang="en-US" smtClean="0"/>
              <a:pPr fontAlgn="base">
                <a:spcBef>
                  <a:spcPct val="0"/>
                </a:spcBef>
                <a:spcAft>
                  <a:spcPct val="0"/>
                </a:spcAft>
                <a:defRPr/>
              </a:pPr>
              <a:t>16</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p:spPr>
      </p:sp>
      <p:sp>
        <p:nvSpPr>
          <p:cNvPr id="1269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59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8D4B32E-E866-4A9F-9667-761EB27B4DC9}" type="slidenum">
              <a:rPr lang="zh-CN" altLang="en-US" smtClean="0"/>
              <a:pPr fontAlgn="base">
                <a:spcBef>
                  <a:spcPct val="0"/>
                </a:spcBef>
                <a:spcAft>
                  <a:spcPct val="0"/>
                </a:spcAft>
                <a:defRPr/>
              </a:pPr>
              <a:t>17</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p:spPr>
      </p:sp>
      <p:sp>
        <p:nvSpPr>
          <p:cNvPr id="1280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69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166259-9764-4DA6-B841-DF37EC7FC241}" type="slidenum">
              <a:rPr lang="zh-CN" altLang="en-US" smtClean="0"/>
              <a:pPr fontAlgn="base">
                <a:spcBef>
                  <a:spcPct val="0"/>
                </a:spcBef>
                <a:spcAft>
                  <a:spcPct val="0"/>
                </a:spcAft>
                <a:defRPr/>
              </a:pPr>
              <a:t>18</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p:spPr>
      </p:sp>
      <p:sp>
        <p:nvSpPr>
          <p:cNvPr id="1290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80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D82FD7-DA76-4C90-A6B0-337E8BFA2978}" type="slidenum">
              <a:rPr lang="zh-CN" altLang="en-US" smtClean="0"/>
              <a:pPr fontAlgn="base">
                <a:spcBef>
                  <a:spcPct val="0"/>
                </a:spcBef>
                <a:spcAft>
                  <a:spcPct val="0"/>
                </a:spcAft>
                <a:defRPr/>
              </a:pPr>
              <a:t>19</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p:spPr>
      </p:sp>
      <p:sp>
        <p:nvSpPr>
          <p:cNvPr id="1300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90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5AEE49-1CC4-407D-82F8-2C7295277A0E}" type="slidenum">
              <a:rPr lang="zh-CN" altLang="en-US" smtClean="0"/>
              <a:pPr fontAlgn="base">
                <a:spcBef>
                  <a:spcPct val="0"/>
                </a:spcBef>
                <a:spcAft>
                  <a:spcPct val="0"/>
                </a:spcAft>
                <a:defRPr/>
              </a:pPr>
              <a:t>20</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p:spPr>
      </p:sp>
      <p:sp>
        <p:nvSpPr>
          <p:cNvPr id="1310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00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E8F3F2-0512-491C-B672-39437D6B0FC0}" type="slidenum">
              <a:rPr lang="zh-CN" altLang="en-US" smtClean="0"/>
              <a:pPr fontAlgn="base">
                <a:spcBef>
                  <a:spcPct val="0"/>
                </a:spcBef>
                <a:spcAft>
                  <a:spcPct val="0"/>
                </a:spcAft>
                <a:defRPr/>
              </a:pPr>
              <a:t>21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p:spPr>
      </p:sp>
      <p:sp>
        <p:nvSpPr>
          <p:cNvPr id="1157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FF79CA3-FB0F-4C0E-B7D4-858E759FEAB5}" type="slidenum">
              <a:rPr lang="zh-CN" altLang="en-US" sz="1200">
                <a:latin typeface="Calibri" pitchFamily="34" charset="0"/>
              </a:rPr>
              <a:pPr algn="r"/>
              <a:t>2</a:t>
            </a:fld>
            <a:endParaRPr lang="en-US" altLang="zh-CN"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p:spPr>
      </p:sp>
      <p:sp>
        <p:nvSpPr>
          <p:cNvPr id="1320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10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E6803-E5DD-4FFE-BF60-1EA71D0E038B}" type="slidenum">
              <a:rPr lang="zh-CN" altLang="en-US" smtClean="0"/>
              <a:pPr fontAlgn="base">
                <a:spcBef>
                  <a:spcPct val="0"/>
                </a:spcBef>
                <a:spcAft>
                  <a:spcPct val="0"/>
                </a:spcAft>
                <a:defRPr/>
              </a:pPr>
              <a:t>22</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312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BAC336F-D0CA-440C-B13E-8F527CE63E56}" type="slidenum">
              <a:rPr lang="zh-CN" altLang="en-US" sz="1200">
                <a:latin typeface="Calibri" pitchFamily="34" charset="0"/>
              </a:rPr>
              <a:pPr algn="r"/>
              <a:t>23</a:t>
            </a:fld>
            <a:endParaRPr lang="en-US" altLang="zh-CN" sz="12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p:spPr>
      </p:sp>
      <p:sp>
        <p:nvSpPr>
          <p:cNvPr id="134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31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C66894-A263-4C59-B45C-C9699AFAECF1}" type="slidenum">
              <a:rPr lang="zh-CN" altLang="en-US" smtClean="0"/>
              <a:pPr fontAlgn="base">
                <a:spcBef>
                  <a:spcPct val="0"/>
                </a:spcBef>
                <a:spcAft>
                  <a:spcPct val="0"/>
                </a:spcAft>
                <a:defRPr/>
              </a:pPr>
              <a:t>24</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p:spPr>
      </p:sp>
      <p:sp>
        <p:nvSpPr>
          <p:cNvPr id="1402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44675C-9B80-46BA-84C3-F9004A4CFBE0}" type="slidenum">
              <a:rPr lang="zh-CN" altLang="en-US" smtClean="0"/>
              <a:pPr fontAlgn="base">
                <a:spcBef>
                  <a:spcPct val="0"/>
                </a:spcBef>
                <a:spcAft>
                  <a:spcPct val="0"/>
                </a:spcAft>
                <a:defRPr/>
              </a:pPr>
              <a:t>25</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p:spPr>
      </p:sp>
      <p:sp>
        <p:nvSpPr>
          <p:cNvPr id="1351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517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535C026-B8B4-4008-BABC-A9A49B52E7E5}" type="slidenum">
              <a:rPr lang="zh-CN" altLang="en-US" sz="1200">
                <a:latin typeface="Calibri" pitchFamily="34" charset="0"/>
              </a:rPr>
              <a:pPr algn="r"/>
              <a:t>26</a:t>
            </a:fld>
            <a:endParaRPr lang="en-US" altLang="zh-CN" sz="120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885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2101315-0934-4F57-97C4-AFECE980B919}" type="slidenum">
              <a:rPr lang="zh-CN" altLang="en-US" sz="1200">
                <a:latin typeface="Calibri" pitchFamily="34" charset="0"/>
              </a:rPr>
              <a:pPr algn="r"/>
              <a:t>27</a:t>
            </a:fld>
            <a:endParaRPr lang="en-US" altLang="zh-CN" sz="12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28</a:t>
            </a:fld>
            <a:endParaRPr lang="en-US" altLang="zh-CN" sz="120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p:spPr>
      </p:sp>
      <p:sp>
        <p:nvSpPr>
          <p:cNvPr id="1361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51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87311D-EEF9-43AB-A5E8-A935447173D2}" type="slidenum">
              <a:rPr lang="zh-CN" altLang="en-US" smtClean="0"/>
              <a:pPr fontAlgn="base">
                <a:spcBef>
                  <a:spcPct val="0"/>
                </a:spcBef>
                <a:spcAft>
                  <a:spcPct val="0"/>
                </a:spcAft>
                <a:defRPr/>
              </a:pPr>
              <a:t>29</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p:spPr>
      </p:sp>
      <p:sp>
        <p:nvSpPr>
          <p:cNvPr id="1372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6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B6155E-E49D-4F25-A094-03AB7F9FEE4A}" type="slidenum">
              <a:rPr lang="zh-CN" altLang="en-US" smtClean="0"/>
              <a:pPr fontAlgn="base">
                <a:spcBef>
                  <a:spcPct val="0"/>
                </a:spcBef>
                <a:spcAft>
                  <a:spcPct val="0"/>
                </a:spcAft>
                <a:defRPr/>
              </a:pPr>
              <a:t>30</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p:spPr>
      </p:sp>
      <p:sp>
        <p:nvSpPr>
          <p:cNvPr id="1382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72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A84B5B-9928-4146-9A3D-22F173C49B62}" type="slidenum">
              <a:rPr lang="zh-CN" altLang="en-US" smtClean="0"/>
              <a:pPr fontAlgn="base">
                <a:spcBef>
                  <a:spcPct val="0"/>
                </a:spcBef>
                <a:spcAft>
                  <a:spcPct val="0"/>
                </a:spcAft>
                <a:defRPr/>
              </a:pPr>
              <a:t>31</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p:spPr>
      </p:sp>
      <p:sp>
        <p:nvSpPr>
          <p:cNvPr id="1167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491D49-EB55-4D60-A096-418224C7908D}" type="slidenum">
              <a:rPr lang="zh-CN" altLang="en-US" smtClean="0"/>
              <a:pPr fontAlgn="base">
                <a:spcBef>
                  <a:spcPct val="0"/>
                </a:spcBef>
                <a:spcAft>
                  <a:spcPct val="0"/>
                </a:spcAft>
                <a:defRPr/>
              </a:pPr>
              <a:t>4</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570AE9-3CC7-4008-95D2-0031B6DE0ABA}" type="slidenum">
              <a:rPr lang="zh-CN" altLang="en-US" sz="1200">
                <a:latin typeface="Calibri" pitchFamily="34" charset="0"/>
              </a:rPr>
              <a:pPr algn="r"/>
              <a:t>32</a:t>
            </a:fld>
            <a:endParaRPr lang="en-US" altLang="zh-CN" sz="1200">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413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131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48A518E-4121-4919-A6B5-9466B63B18A7}" type="slidenum">
              <a:rPr lang="zh-CN" altLang="en-US" sz="1200">
                <a:latin typeface="Calibri" pitchFamily="34" charset="0"/>
              </a:rPr>
              <a:pPr algn="r"/>
              <a:t>33</a:t>
            </a:fld>
            <a:endParaRPr lang="en-US" altLang="zh-CN" sz="120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p:spPr>
      </p:sp>
      <p:sp>
        <p:nvSpPr>
          <p:cNvPr id="1423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13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35FDDD-823B-4719-90CC-46EDB40F7D49}" type="slidenum">
              <a:rPr lang="zh-CN" altLang="en-US" smtClean="0"/>
              <a:pPr fontAlgn="base">
                <a:spcBef>
                  <a:spcPct val="0"/>
                </a:spcBef>
                <a:spcAft>
                  <a:spcPct val="0"/>
                </a:spcAft>
                <a:defRPr/>
              </a:pPr>
              <a:t>34</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p:spPr>
      </p:sp>
      <p:sp>
        <p:nvSpPr>
          <p:cNvPr id="1443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33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587E8A-A4D5-4447-AFA7-620AAD67C677}" type="slidenum">
              <a:rPr lang="zh-CN" altLang="en-US" smtClean="0"/>
              <a:pPr fontAlgn="base">
                <a:spcBef>
                  <a:spcPct val="0"/>
                </a:spcBef>
                <a:spcAft>
                  <a:spcPct val="0"/>
                </a:spcAft>
                <a:defRPr/>
              </a:pPr>
              <a:t>38</a:t>
            </a:fld>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454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43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4A26FD-2887-41D5-B5C4-B503A6FA5126}" type="slidenum">
              <a:rPr lang="zh-CN" altLang="en-US" smtClean="0"/>
              <a:pPr fontAlgn="base">
                <a:spcBef>
                  <a:spcPct val="0"/>
                </a:spcBef>
                <a:spcAft>
                  <a:spcPct val="0"/>
                </a:spcAft>
                <a:defRPr/>
              </a:pPr>
              <a:t>39</a:t>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p:spPr>
      </p:sp>
      <p:sp>
        <p:nvSpPr>
          <p:cNvPr id="1464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54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DDE3C0-4DFA-401D-BD78-DF3166959253}" type="slidenum">
              <a:rPr lang="zh-CN" altLang="en-US" smtClean="0"/>
              <a:pPr fontAlgn="base">
                <a:spcBef>
                  <a:spcPct val="0"/>
                </a:spcBef>
                <a:spcAft>
                  <a:spcPct val="0"/>
                </a:spcAft>
                <a:defRPr/>
              </a:pPr>
              <a:t>40</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p:spPr>
      </p:sp>
      <p:sp>
        <p:nvSpPr>
          <p:cNvPr id="1484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74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5B989-79C7-4414-AD0B-39ABCFA7B990}" type="slidenum">
              <a:rPr lang="zh-CN" altLang="en-US" smtClean="0"/>
              <a:pPr fontAlgn="base">
                <a:spcBef>
                  <a:spcPct val="0"/>
                </a:spcBef>
                <a:spcAft>
                  <a:spcPct val="0"/>
                </a:spcAft>
                <a:defRPr/>
              </a:pPr>
              <a:t>41</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p:spPr>
      </p:sp>
      <p:sp>
        <p:nvSpPr>
          <p:cNvPr id="1495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84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D1F3F2-DAD8-4A23-80A9-A5CEB845A4E2}" type="slidenum">
              <a:rPr lang="zh-CN" altLang="en-US" smtClean="0"/>
              <a:pPr fontAlgn="base">
                <a:spcBef>
                  <a:spcPct val="0"/>
                </a:spcBef>
                <a:spcAft>
                  <a:spcPct val="0"/>
                </a:spcAft>
                <a:defRPr/>
              </a:pPr>
              <a:t>42</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p:spPr>
      </p:sp>
      <p:sp>
        <p:nvSpPr>
          <p:cNvPr id="1505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053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9DDCA3B-F6B2-4811-A091-07925604F419}" type="slidenum">
              <a:rPr lang="zh-CN" altLang="en-US" sz="1200">
                <a:latin typeface="Calibri" pitchFamily="34" charset="0"/>
              </a:rPr>
              <a:pPr algn="r"/>
              <a:t>48</a:t>
            </a:fld>
            <a:endParaRPr lang="en-US" altLang="zh-CN" sz="1200">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p:spPr>
      </p:sp>
      <p:sp>
        <p:nvSpPr>
          <p:cNvPr id="1515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D624408-1330-4B9D-AC2A-1FFD82072034}" type="slidenum">
              <a:rPr lang="zh-CN" altLang="en-US" sz="1200">
                <a:latin typeface="Calibri" pitchFamily="34" charset="0"/>
              </a:rPr>
              <a:pPr algn="r"/>
              <a:t>49</a:t>
            </a:fld>
            <a:endParaRPr lang="en-US" altLang="zh-CN" sz="120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p:spPr>
      </p:sp>
      <p:sp>
        <p:nvSpPr>
          <p:cNvPr id="1617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6" name="灯片编号占位符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fld id="{B8A78803-5BE5-449B-9C29-FFFEBE625251}" type="slidenum">
              <a:rPr lang="zh-CN" altLang="en-US" smtClean="0">
                <a:solidFill>
                  <a:prstClr val="black"/>
                </a:solidFill>
              </a:rPr>
              <a:pPr>
                <a:defRPr/>
              </a:pPr>
              <a:t>6</a:t>
            </a:fld>
            <a:endParaRPr lang="en-US" altLang="zh-CN" smtClean="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p:spPr>
      </p:sp>
      <p:sp>
        <p:nvSpPr>
          <p:cNvPr id="1525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258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13FFCBD-3E2B-4361-8988-81E9D29831B7}" type="slidenum">
              <a:rPr lang="zh-CN" altLang="en-US" sz="1200">
                <a:latin typeface="Calibri" pitchFamily="34" charset="0"/>
              </a:rPr>
              <a:pPr algn="r"/>
              <a:t>50</a:t>
            </a:fld>
            <a:endParaRPr lang="en-US" altLang="zh-CN" sz="1200">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p:spPr>
      </p:sp>
      <p:sp>
        <p:nvSpPr>
          <p:cNvPr id="153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3036B9D-25FB-4269-A82F-06215F4B676D}" type="slidenum">
              <a:rPr lang="zh-CN" altLang="en-US" sz="1200">
                <a:latin typeface="Calibri" pitchFamily="34" charset="0"/>
              </a:rPr>
              <a:pPr algn="r"/>
              <a:t>52</a:t>
            </a:fld>
            <a:endParaRPr lang="en-US" altLang="zh-CN" sz="1200">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p:spPr>
      </p:sp>
      <p:sp>
        <p:nvSpPr>
          <p:cNvPr id="1546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462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A01605E-110F-474C-9CBC-A2B589FC2D62}" type="slidenum">
              <a:rPr lang="zh-CN" altLang="en-US" sz="1200">
                <a:latin typeface="Calibri" pitchFamily="34" charset="0"/>
              </a:rPr>
              <a:pPr algn="r"/>
              <a:t>53</a:t>
            </a:fld>
            <a:endParaRPr lang="en-US" altLang="zh-CN" sz="120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p:spPr>
      </p:sp>
      <p:sp>
        <p:nvSpPr>
          <p:cNvPr id="1556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565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1CD216-F191-43D8-81E6-C3A9E007167F}" type="slidenum">
              <a:rPr lang="zh-CN" altLang="en-US" sz="1200">
                <a:latin typeface="Calibri" pitchFamily="34" charset="0"/>
              </a:rPr>
              <a:pPr algn="r"/>
              <a:t>55</a:t>
            </a:fld>
            <a:endParaRPr lang="en-US" altLang="zh-CN" sz="1200">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p:spPr>
      </p:sp>
      <p:sp>
        <p:nvSpPr>
          <p:cNvPr id="1566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667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5F74A72-2653-43E5-AB14-9D486406FC3C}" type="slidenum">
              <a:rPr lang="zh-CN" altLang="en-US" sz="1200">
                <a:latin typeface="Calibri" pitchFamily="34" charset="0"/>
              </a:rPr>
              <a:pPr algn="r"/>
              <a:t>56</a:t>
            </a:fld>
            <a:endParaRPr lang="en-US" altLang="zh-CN" sz="1200">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p:spPr>
      </p:sp>
      <p:sp>
        <p:nvSpPr>
          <p:cNvPr id="1576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770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2FA0B88-C7C1-4D19-A611-8E72C6924304}" type="slidenum">
              <a:rPr lang="zh-CN" altLang="en-US" sz="1200">
                <a:latin typeface="Calibri" pitchFamily="34" charset="0"/>
              </a:rPr>
              <a:pPr algn="r"/>
              <a:t>58</a:t>
            </a:fld>
            <a:endParaRPr lang="en-US" altLang="zh-CN" sz="120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p:spPr>
      </p:sp>
      <p:sp>
        <p:nvSpPr>
          <p:cNvPr id="1587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872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D1EF39E-05D5-4892-AAEF-0C5D2FF18580}" type="slidenum">
              <a:rPr lang="zh-CN" altLang="en-US" sz="1200">
                <a:latin typeface="Calibri" pitchFamily="34" charset="0"/>
              </a:rPr>
              <a:pPr algn="r"/>
              <a:t>59</a:t>
            </a:fld>
            <a:endParaRPr lang="en-US" altLang="zh-CN" sz="1200">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p:spPr>
      </p:sp>
      <p:sp>
        <p:nvSpPr>
          <p:cNvPr id="1597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8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0FB44B-182E-406F-986F-30BBE5CD792F}" type="slidenum">
              <a:rPr lang="zh-CN" altLang="en-US" smtClean="0">
                <a:solidFill>
                  <a:srgbClr val="000000"/>
                </a:solidFill>
              </a:rPr>
              <a:pPr fontAlgn="base">
                <a:spcBef>
                  <a:spcPct val="0"/>
                </a:spcBef>
                <a:spcAft>
                  <a:spcPct val="0"/>
                </a:spcAft>
                <a:defRPr/>
              </a:pPr>
              <a:t>61</a:t>
            </a:fld>
            <a:endParaRPr lang="zh-CN" altLang="en-US"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p:spPr>
      </p:sp>
      <p:sp>
        <p:nvSpPr>
          <p:cNvPr id="1607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BB0661-160B-4BD7-8E64-2F85ACF6A75C}" type="slidenum">
              <a:rPr lang="zh-CN" altLang="en-US" smtClean="0">
                <a:solidFill>
                  <a:srgbClr val="000000"/>
                </a:solidFill>
              </a:rPr>
              <a:pPr fontAlgn="base">
                <a:spcBef>
                  <a:spcPct val="0"/>
                </a:spcBef>
                <a:spcAft>
                  <a:spcPct val="0"/>
                </a:spcAft>
                <a:defRPr/>
              </a:pPr>
              <a:t>62</a:t>
            </a:fld>
            <a:endParaRPr lang="zh-CN" altLang="en-US"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p:spPr>
      </p:sp>
      <p:sp>
        <p:nvSpPr>
          <p:cNvPr id="1617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0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8DC562-4F6A-43B6-A3BF-532611CBCBA3}" type="slidenum">
              <a:rPr lang="zh-CN" altLang="en-US" smtClean="0">
                <a:solidFill>
                  <a:srgbClr val="000000"/>
                </a:solidFill>
              </a:rPr>
              <a:pPr fontAlgn="base">
                <a:spcBef>
                  <a:spcPct val="0"/>
                </a:spcBef>
                <a:spcAft>
                  <a:spcPct val="0"/>
                </a:spcAft>
                <a:defRPr/>
              </a:pPr>
              <a:t>63</a:t>
            </a:fld>
            <a:endParaRPr lang="zh-CN" altLang="en-US"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p:spPr>
      </p:sp>
      <p:sp>
        <p:nvSpPr>
          <p:cNvPr id="1177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67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57ECF2-0E58-4613-B369-29E155B4575C}" type="slidenum">
              <a:rPr lang="zh-CN" altLang="en-US" smtClean="0"/>
              <a:pPr fontAlgn="base">
                <a:spcBef>
                  <a:spcPct val="0"/>
                </a:spcBef>
                <a:spcAft>
                  <a:spcPct val="0"/>
                </a:spcAft>
                <a:defRPr/>
              </a:pPr>
              <a:t>7</a:t>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p:spPr>
      </p:sp>
      <p:sp>
        <p:nvSpPr>
          <p:cNvPr id="1658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48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3EE39B-7BE6-46BE-93D4-8E9CDDB8147B}" type="slidenum">
              <a:rPr lang="zh-CN" altLang="en-US" smtClean="0"/>
              <a:pPr fontAlgn="base">
                <a:spcBef>
                  <a:spcPct val="0"/>
                </a:spcBef>
                <a:spcAft>
                  <a:spcPct val="0"/>
                </a:spcAft>
                <a:defRPr/>
              </a:pPr>
              <a:t>67</a:t>
            </a:fld>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p:spPr>
      </p:sp>
      <p:sp>
        <p:nvSpPr>
          <p:cNvPr id="166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58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A3E28-7C73-4EA4-9067-C9120B7367B5}" type="slidenum">
              <a:rPr lang="zh-CN" altLang="en-US" smtClean="0"/>
              <a:pPr fontAlgn="base">
                <a:spcBef>
                  <a:spcPct val="0"/>
                </a:spcBef>
                <a:spcAft>
                  <a:spcPct val="0"/>
                </a:spcAft>
                <a:defRPr/>
              </a:pPr>
              <a:t>68</a:t>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p:spPr>
      </p:sp>
      <p:sp>
        <p:nvSpPr>
          <p:cNvPr id="168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79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3D6628-33B0-4194-ACCA-77F45A2FD01A}" type="slidenum">
              <a:rPr lang="zh-CN" altLang="en-US" smtClean="0"/>
              <a:pPr fontAlgn="base">
                <a:spcBef>
                  <a:spcPct val="0"/>
                </a:spcBef>
                <a:spcAft>
                  <a:spcPct val="0"/>
                </a:spcAft>
                <a:defRPr/>
              </a:pPr>
              <a:t>69</a:t>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p:spPr>
      </p:sp>
      <p:sp>
        <p:nvSpPr>
          <p:cNvPr id="1699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B39425-92C5-48CC-B259-CC23804E581D}" type="slidenum">
              <a:rPr lang="zh-CN" altLang="en-US" smtClean="0"/>
              <a:pPr fontAlgn="base">
                <a:spcBef>
                  <a:spcPct val="0"/>
                </a:spcBef>
                <a:spcAft>
                  <a:spcPct val="0"/>
                </a:spcAft>
                <a:defRPr/>
              </a:pPr>
              <a:t>70</a:t>
            </a:fld>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1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77670E-9EC0-45A1-A835-EDDE8BD8747D}" type="slidenum">
              <a:rPr lang="zh-CN" altLang="en-US" smtClean="0"/>
              <a:pPr fontAlgn="base">
                <a:spcBef>
                  <a:spcPct val="0"/>
                </a:spcBef>
                <a:spcAft>
                  <a:spcPct val="0"/>
                </a:spcAft>
                <a:defRPr/>
              </a:pPr>
              <a:t>71</a:t>
            </a:fld>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p:spPr>
      </p:sp>
      <p:sp>
        <p:nvSpPr>
          <p:cNvPr id="1720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17930C-4539-4313-B798-355345D853AD}" type="slidenum">
              <a:rPr lang="zh-CN" altLang="en-US" smtClean="0"/>
              <a:pPr fontAlgn="base">
                <a:spcBef>
                  <a:spcPct val="0"/>
                </a:spcBef>
                <a:spcAft>
                  <a:spcPct val="0"/>
                </a:spcAft>
                <a:defRPr/>
              </a:pPr>
              <a:t>73</a:t>
            </a:fld>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p:spPr>
      </p:sp>
      <p:sp>
        <p:nvSpPr>
          <p:cNvPr id="173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203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58B936-24E0-4530-AF9A-36051431AEBC}" type="slidenum">
              <a:rPr lang="zh-CN" altLang="en-US" smtClean="0"/>
              <a:pPr fontAlgn="base">
                <a:spcBef>
                  <a:spcPct val="0"/>
                </a:spcBef>
                <a:spcAft>
                  <a:spcPct val="0"/>
                </a:spcAft>
                <a:defRPr/>
              </a:pPr>
              <a:t>74</a:t>
            </a:fld>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p:spPr>
      </p:sp>
      <p:sp>
        <p:nvSpPr>
          <p:cNvPr id="1761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F3F084-FFDF-49D3-87AA-3EE2F6D5CE54}" type="slidenum">
              <a:rPr lang="zh-CN" altLang="en-US" smtClean="0"/>
              <a:pPr fontAlgn="base">
                <a:spcBef>
                  <a:spcPct val="0"/>
                </a:spcBef>
                <a:spcAft>
                  <a:spcPct val="0"/>
                </a:spcAft>
                <a:defRPr/>
              </a:pPr>
              <a:t>75</a:t>
            </a:fld>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p:spPr>
      </p:sp>
      <p:sp>
        <p:nvSpPr>
          <p:cNvPr id="177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9AC900A-8F5B-41FC-9467-E74018AD593F}" type="slidenum">
              <a:rPr lang="zh-CN" altLang="en-US" smtClean="0"/>
              <a:pPr fontAlgn="base">
                <a:spcBef>
                  <a:spcPct val="0"/>
                </a:spcBef>
                <a:spcAft>
                  <a:spcPct val="0"/>
                </a:spcAft>
                <a:defRPr/>
              </a:pPr>
              <a:t>76</a:t>
            </a:fld>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224A46-C11E-4E82-B14F-C55CA67E4849}" type="slidenum">
              <a:rPr lang="zh-CN" altLang="en-US" smtClean="0"/>
              <a:pPr fontAlgn="base">
                <a:spcBef>
                  <a:spcPct val="0"/>
                </a:spcBef>
                <a:spcAft>
                  <a:spcPct val="0"/>
                </a:spcAft>
                <a:defRPr/>
              </a:pPr>
              <a:t>77</a:t>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p:spPr>
      </p:sp>
      <p:sp>
        <p:nvSpPr>
          <p:cNvPr id="1177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67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57ECF2-0E58-4613-B369-29E155B4575C}" type="slidenum">
              <a:rPr lang="zh-CN" altLang="en-US" smtClean="0"/>
              <a:pPr fontAlgn="base">
                <a:spcBef>
                  <a:spcPct val="0"/>
                </a:spcBef>
                <a:spcAft>
                  <a:spcPct val="0"/>
                </a:spcAft>
                <a:defRPr/>
              </a:pPr>
              <a:t>8</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p:spPr>
      </p:sp>
      <p:sp>
        <p:nvSpPr>
          <p:cNvPr id="1792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81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F14CC5-2653-4672-BAAF-5CCA3402FEE9}" type="slidenum">
              <a:rPr lang="zh-CN" altLang="en-US" smtClean="0"/>
              <a:pPr fontAlgn="base">
                <a:spcBef>
                  <a:spcPct val="0"/>
                </a:spcBef>
                <a:spcAft>
                  <a:spcPct val="0"/>
                </a:spcAft>
                <a:defRPr/>
              </a:pPr>
              <a:t>78</a:t>
            </a:fld>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p:spPr>
      </p:sp>
      <p:sp>
        <p:nvSpPr>
          <p:cNvPr id="1802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0DB48D-CB3C-4848-B344-0B5079EC2C68}" type="slidenum">
              <a:rPr lang="zh-CN" altLang="en-US" smtClean="0"/>
              <a:pPr fontAlgn="base">
                <a:spcBef>
                  <a:spcPct val="0"/>
                </a:spcBef>
                <a:spcAft>
                  <a:spcPct val="0"/>
                </a:spcAft>
                <a:defRPr/>
              </a:pPr>
              <a:t>79</a:t>
            </a:fld>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p:spPr>
      </p:sp>
      <p:sp>
        <p:nvSpPr>
          <p:cNvPr id="1812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EF70FE-2D6E-46C6-A99A-EF817F6F0521}" type="slidenum">
              <a:rPr lang="zh-CN" altLang="en-US" smtClean="0"/>
              <a:pPr fontAlgn="base">
                <a:spcBef>
                  <a:spcPct val="0"/>
                </a:spcBef>
                <a:spcAft>
                  <a:spcPct val="0"/>
                </a:spcAft>
                <a:defRPr/>
              </a:pPr>
              <a:t>80</a:t>
            </a:fld>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p:spPr>
      </p:sp>
      <p:sp>
        <p:nvSpPr>
          <p:cNvPr id="182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12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91229D-3C9B-4750-85EA-EFA83A3F26A7}" type="slidenum">
              <a:rPr lang="zh-CN" altLang="en-US" smtClean="0"/>
              <a:pPr fontAlgn="base">
                <a:spcBef>
                  <a:spcPct val="0"/>
                </a:spcBef>
                <a:spcAft>
                  <a:spcPct val="0"/>
                </a:spcAft>
                <a:defRPr/>
              </a:pPr>
              <a:t>81</a:t>
            </a:fld>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04F58D-9F1F-45DC-9ADA-15119A4444D7}" type="slidenum">
              <a:rPr lang="zh-CN" altLang="en-US" smtClean="0"/>
              <a:pPr fontAlgn="base">
                <a:spcBef>
                  <a:spcPct val="0"/>
                </a:spcBef>
                <a:spcAft>
                  <a:spcPct val="0"/>
                </a:spcAft>
                <a:defRPr/>
              </a:pPr>
              <a:t>82</a:t>
            </a:fld>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04F58D-9F1F-45DC-9ADA-15119A4444D7}" type="slidenum">
              <a:rPr lang="zh-CN" altLang="en-US" smtClean="0"/>
              <a:pPr fontAlgn="base">
                <a:spcBef>
                  <a:spcPct val="0"/>
                </a:spcBef>
                <a:spcAft>
                  <a:spcPct val="0"/>
                </a:spcAft>
                <a:defRPr/>
              </a:pPr>
              <a:t>83</a:t>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p:spPr>
      </p:sp>
      <p:sp>
        <p:nvSpPr>
          <p:cNvPr id="1843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33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43C224-ED5A-4377-B9D9-8ABEDEE5B8F4}" type="slidenum">
              <a:rPr lang="zh-CN" altLang="en-US" smtClean="0"/>
              <a:pPr fontAlgn="base">
                <a:spcBef>
                  <a:spcPct val="0"/>
                </a:spcBef>
                <a:spcAft>
                  <a:spcPct val="0"/>
                </a:spcAft>
                <a:defRPr/>
              </a:pPr>
              <a:t>84</a:t>
            </a:fld>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p:spPr>
      </p:sp>
      <p:sp>
        <p:nvSpPr>
          <p:cNvPr id="1853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4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E2410A-CDCC-4C59-B20D-DC0DE5DE7CF8}" type="slidenum">
              <a:rPr lang="zh-CN" altLang="en-US" smtClean="0"/>
              <a:pPr fontAlgn="base">
                <a:spcBef>
                  <a:spcPct val="0"/>
                </a:spcBef>
                <a:spcAft>
                  <a:spcPct val="0"/>
                </a:spcAft>
                <a:defRPr/>
              </a:pPr>
              <a:t>85</a:t>
            </a:fld>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p:spPr>
      </p:sp>
      <p:sp>
        <p:nvSpPr>
          <p:cNvPr id="1914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9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B88C68-87D3-4061-8318-E5DA90E0B366}" type="slidenum">
              <a:rPr lang="zh-CN" altLang="en-US" smtClean="0"/>
              <a:pPr fontAlgn="base">
                <a:spcBef>
                  <a:spcPct val="0"/>
                </a:spcBef>
                <a:spcAft>
                  <a:spcPct val="0"/>
                </a:spcAft>
                <a:defRPr/>
              </a:pPr>
              <a:t>86</a:t>
            </a:fld>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p:spPr>
      </p:sp>
      <p:sp>
        <p:nvSpPr>
          <p:cNvPr id="1863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5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8192D6-56A4-4111-8C01-E0C74FFC978D}" type="slidenum">
              <a:rPr lang="zh-CN" altLang="en-US" smtClean="0"/>
              <a:pPr fontAlgn="base">
                <a:spcBef>
                  <a:spcPct val="0"/>
                </a:spcBef>
                <a:spcAft>
                  <a:spcPct val="0"/>
                </a:spcAft>
                <a:defRPr/>
              </a:pPr>
              <a:t>87</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p:spPr>
      </p:sp>
      <p:sp>
        <p:nvSpPr>
          <p:cNvPr id="1187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77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4BC869-F2C6-4010-BA05-170493FE783E}" type="slidenum">
              <a:rPr lang="zh-CN" altLang="en-US" smtClean="0"/>
              <a:pPr fontAlgn="base">
                <a:spcBef>
                  <a:spcPct val="0"/>
                </a:spcBef>
                <a:spcAft>
                  <a:spcPct val="0"/>
                </a:spcAft>
                <a:defRPr/>
              </a:pPr>
              <a:t>9</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p:spPr>
      </p:sp>
      <p:sp>
        <p:nvSpPr>
          <p:cNvPr id="1925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04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3220F36-83F9-4CC5-AA85-DD30C0BBB75C}" type="slidenum">
              <a:rPr lang="zh-CN" altLang="en-US" smtClean="0"/>
              <a:pPr fontAlgn="base">
                <a:spcBef>
                  <a:spcPct val="0"/>
                </a:spcBef>
                <a:spcAft>
                  <a:spcPct val="0"/>
                </a:spcAft>
                <a:defRPr/>
              </a:pPr>
              <a:t>88</a:t>
            </a:fld>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p:spPr>
      </p:sp>
      <p:sp>
        <p:nvSpPr>
          <p:cNvPr id="1935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14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C37029-D160-4D25-A411-2CAFC5EB6E40}" type="slidenum">
              <a:rPr lang="zh-CN" altLang="en-US" smtClean="0"/>
              <a:pPr fontAlgn="base">
                <a:spcBef>
                  <a:spcPct val="0"/>
                </a:spcBef>
                <a:spcAft>
                  <a:spcPct val="0"/>
                </a:spcAft>
                <a:defRPr/>
              </a:pPr>
              <a:t>89</a:t>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25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910FA0-FB96-44A2-A1D2-503A71EE556E}" type="slidenum">
              <a:rPr lang="zh-CN" altLang="en-US" smtClean="0"/>
              <a:pPr fontAlgn="base">
                <a:spcBef>
                  <a:spcPct val="0"/>
                </a:spcBef>
                <a:spcAft>
                  <a:spcPct val="0"/>
                </a:spcAft>
                <a:defRPr/>
              </a:pPr>
              <a:t>90</a:t>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35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2D35A1-31F4-4837-AE67-A665663F5A6D}" type="slidenum">
              <a:rPr lang="zh-CN" altLang="en-US" smtClean="0"/>
              <a:pPr fontAlgn="base">
                <a:spcBef>
                  <a:spcPct val="0"/>
                </a:spcBef>
                <a:spcAft>
                  <a:spcPct val="0"/>
                </a:spcAft>
                <a:defRPr/>
              </a:pPr>
              <a:t>91</a:t>
            </a:fld>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headEnd/>
            <a:tailEnd/>
          </a:ln>
        </p:spPr>
      </p:sp>
      <p:sp>
        <p:nvSpPr>
          <p:cNvPr id="196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45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0C0963-5409-48C7-B72E-DE5C6B326A67}" type="slidenum">
              <a:rPr lang="zh-CN" altLang="en-US" smtClean="0"/>
              <a:pPr fontAlgn="base">
                <a:spcBef>
                  <a:spcPct val="0"/>
                </a:spcBef>
                <a:spcAft>
                  <a:spcPct val="0"/>
                </a:spcAft>
                <a:defRPr/>
              </a:pPr>
              <a:t>92</a:t>
            </a:fld>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p:spPr>
      </p:sp>
      <p:sp>
        <p:nvSpPr>
          <p:cNvPr id="1976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上面挤，下面空</a:t>
            </a:r>
          </a:p>
        </p:txBody>
      </p:sp>
      <p:sp>
        <p:nvSpPr>
          <p:cNvPr id="195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251CD0-C3A0-4D85-B264-D9F70FFB5D2D}" type="slidenum">
              <a:rPr lang="zh-CN" altLang="en-US" smtClean="0"/>
              <a:pPr fontAlgn="base">
                <a:spcBef>
                  <a:spcPct val="0"/>
                </a:spcBef>
                <a:spcAft>
                  <a:spcPct val="0"/>
                </a:spcAft>
                <a:defRPr/>
              </a:pPr>
              <a:t>95</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p:spPr>
      </p:sp>
      <p:sp>
        <p:nvSpPr>
          <p:cNvPr id="1198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87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DE0B7C-A348-4204-AB74-2AD08699D9BF}" type="slidenum">
              <a:rPr lang="zh-CN" altLang="en-US" smtClean="0"/>
              <a:pPr fontAlgn="base">
                <a:spcBef>
                  <a:spcPct val="0"/>
                </a:spcBef>
                <a:spcAft>
                  <a:spcPct val="0"/>
                </a:spcAft>
                <a:defRPr/>
              </a:pPr>
              <a:t>10</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C9D107-6C0D-41E2-900C-E12DD5890853}" type="slidenum">
              <a:rPr lang="zh-CN" altLang="en-US" smtClean="0"/>
              <a:pPr fontAlgn="base">
                <a:spcBef>
                  <a:spcPct val="0"/>
                </a:spcBef>
                <a:spcAft>
                  <a:spcPct val="0"/>
                </a:spcAft>
                <a:defRPr/>
              </a:pPr>
              <a:t>11</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D01DD83-8285-46DC-B0CE-A47A85E98FD3}"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2E9A2E3-9EEE-404C-A588-4884823425F0}"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BDE8D04-79A4-41E9-9CF8-09CD7F0B6EE6}"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65A6C5D-B44E-452B-B8CA-461736F8466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9D94C18-9A38-4C9B-86A9-70FB6F6AA56F}"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7C3CA6-3C3B-48D5-8C2E-17C532672BAC}"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233B487-D6C7-4AFF-9105-8CA00C0E99E7}"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A7AC1F-07F7-4C5E-B8F5-4939DE89C9DD}"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560F7EA-9AD5-436B-B039-C491A54CD10F}"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A46B3BB-81C8-4CD3-B453-0092A2DCC7FE}"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7854D8B-6FD4-467B-85EF-EA7DD6C755B4}"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BE7966-FAE8-4CFB-8A86-6E0324FA8A1B}"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1F06432-5677-4CC3-B5AA-14867EAFABB7}" type="datetimeFigureOut">
              <a:rPr lang="zh-CN" altLang="en-US"/>
              <a:pPr>
                <a:defRPr/>
              </a:pPr>
              <a:t>2015-9-22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C11F5F2-6872-49FD-986B-642B96EFE676}"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35C974E-9E54-4C67-AB75-3E53E72EF9CD}" type="datetimeFigureOut">
              <a:rPr lang="zh-CN" altLang="en-US"/>
              <a:pPr>
                <a:defRPr/>
              </a:pPr>
              <a:t>2015-9-22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D9EA2B-E68F-4CB6-81D9-13D434AD6747}"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6E1CCA-E5F8-4B3D-843C-CE8C2038ABC5}" type="datetimeFigureOut">
              <a:rPr lang="zh-CN" altLang="en-US"/>
              <a:pPr>
                <a:defRPr/>
              </a:pPr>
              <a:t>2015-9-22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AA237BE-1051-42C0-8723-7471CBB34778}"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A730B94-1381-4DBD-A460-7EE09F6706D1}" type="datetimeFigureOut">
              <a:rPr lang="zh-CN" altLang="en-US"/>
              <a:pPr>
                <a:defRPr/>
              </a:pPr>
              <a:t>2015-9-22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ACCCC64-BAE2-43A9-A1A7-2E2FF5BD9EE9}"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179AB8A-5193-463A-9826-22C9D5964F1F}" type="datetimeFigureOut">
              <a:rPr lang="zh-CN" altLang="en-US"/>
              <a:pPr>
                <a:defRPr/>
              </a:pPr>
              <a:t>2015-9-22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6633232-FA66-4BF5-A41C-033E61FD012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095858E-2919-45B6-9538-CC3A1638479E}"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DD0283C-38A6-4AF4-B22C-AF7ED459444A}"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F53700D-7B1E-401E-BD7F-60509B5BE662}" type="datetimeFigureOut">
              <a:rPr lang="zh-CN" altLang="en-US"/>
              <a:pPr>
                <a:defRPr/>
              </a:pPr>
              <a:t>2015-9-22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E635AC9-CDD9-494E-AFBF-011309227374}"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65DC036-2244-4598-AB95-23A39A4633FE}"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F9F31A-9160-4B8A-BED0-DC5C8758767C}"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D01F5BA-3867-4022-8BE1-21CCC2826716}"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AFCD737-3EF2-4AFF-8FA5-1B95596A4C82}"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64D59C9-FD97-4180-83E5-01440BB174F8}"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8E36FBB9-B477-476F-A249-A1003805DEC5}"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0F06A23-610E-45A8-9DE0-23BFA3EEBA9F}"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9F805A6-90AC-4899-918D-D2D8BB4172DD}"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BA89434-84B9-4902-B5DA-34899C85C1B2}"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4256487-FE21-4C79-94C6-AD37CE848F2C}"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CAF03ED-9ABA-4CC3-B91F-593A16CE8794}"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C763C4C-BAC8-4C39-B834-DF47DC7F3537}"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09B8371-9717-4A9B-BF23-104263C23465}"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77D75773-0908-40FD-988F-3576A12D4004}"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A93E272-C8A1-4F6B-B060-5BE0646F7BDF}"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820F6289-FDB8-4971-B94B-6A4910A2D861}"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47862B3-72AD-4BF0-AB0C-5C7498A5CFC9}"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AFE94D10-5BFC-42A3-8BD9-A27999130017}"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3A11480-E055-4F95-BFF6-2AA18021D999}" type="datetimeFigureOut">
              <a:rPr lang="zh-CN" altLang="en-US"/>
              <a:pPr>
                <a:defRPr/>
              </a:pPr>
              <a:t>2015-9-22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2CC389-246E-4132-8D89-DFC1EF51238F}"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C34C9A5-88C0-46A7-803C-E24EC4A1770A}"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53586AA-7848-453A-A9F0-BF6DA1E766A2}"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B5CA744-6803-4293-B7B7-7A8E1C6C4DFA}"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336D50ED-A27A-4E7B-8AE1-9D57250F967F}"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41FDC43-9B1A-42BE-8066-A85844FDDA31}"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0E69C28-2F0D-4BF7-AD49-E7500C20EAF5}"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BE2CB8D-5DA7-47DC-BBA8-8EC1D4BEA991}"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C15B2D72-3384-4744-8AAA-56FDF544DD22}"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A93FA31-AED9-4CFC-8514-C13D2001F3CB}" type="datetimeFigureOut">
              <a:rPr lang="zh-CN" altLang="en-US"/>
              <a:pPr>
                <a:defRPr/>
              </a:pPr>
              <a:t>2015-9-22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2123676-72F1-40BD-8740-261C913F334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2281BDC-57FC-4572-ABAA-739C19D103C9}" type="datetimeFigureOut">
              <a:rPr lang="zh-CN" altLang="en-US"/>
              <a:pPr>
                <a:defRPr/>
              </a:pPr>
              <a:t>2015-9-22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9E0DA5E-7230-4583-8C9A-BA3D97C0946B}"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71DAFAC-575E-456C-8C1C-0718C8F9FC3B}" type="datetimeFigureOut">
              <a:rPr lang="zh-CN" altLang="en-US"/>
              <a:pPr>
                <a:defRPr/>
              </a:pPr>
              <a:t>2015-9-22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E4C2152-499F-47C8-B652-FD47348FDFB1}"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C8C7909-5B73-4DD1-8CC2-2205213B361D}" type="datetimeFigureOut">
              <a:rPr lang="zh-CN" altLang="en-US"/>
              <a:pPr>
                <a:defRPr/>
              </a:pPr>
              <a:t>2015-9-22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BEE1FC0-8298-4AF1-B53D-8EFB29FDD24E}"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3F1AC55-7A07-4247-8510-D83679D2FCAA}" type="datetimeFigureOut">
              <a:rPr lang="zh-CN" altLang="en-US"/>
              <a:pPr>
                <a:defRPr/>
              </a:pPr>
              <a:t>2015-9-22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7FC9B5F-13C1-4537-9BCC-4A55C3C952F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42496F4-8786-430D-9EEB-7B6C8C3E0ED6}" type="datetimeFigureOut">
              <a:rPr lang="zh-CN" altLang="en-US"/>
              <a:pPr>
                <a:defRPr/>
              </a:pPr>
              <a:t>2015-9-22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851CD6E-1966-4BC9-A27C-F3F3E1BB0A93}"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07A04C0-0F8D-425E-9873-5F881F8D94A1}" type="datetimeFigureOut">
              <a:rPr lang="zh-CN" altLang="en-US"/>
              <a:pPr>
                <a:defRPr/>
              </a:pPr>
              <a:t>2015-9-22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BBEDC1B-D0DD-45A6-85DB-CA4A6B0303F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ea typeface="+mn-ea"/>
              </a:defRPr>
            </a:lvl1pPr>
          </a:lstStyle>
          <a:p>
            <a:pPr>
              <a:defRPr/>
            </a:pPr>
            <a:fld id="{FF9BCC36-FBBC-4DDA-B8E9-87D4FB271EAC}" type="datetimeFigureOut">
              <a:rPr lang="zh-CN" altLang="en-US"/>
              <a:pPr>
                <a:defRPr/>
              </a:pPr>
              <a:t>2015-9-22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21851245-2358-4017-B37D-4D33D92583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62EAFA48-0F1F-4363-B60E-F9D6EC305485}" type="datetimeFigureOut">
              <a:rPr lang="zh-CN" altLang="en-US">
                <a:solidFill>
                  <a:prstClr val="black">
                    <a:tint val="75000"/>
                  </a:prstClr>
                </a:solidFill>
              </a:rPr>
              <a:pPr>
                <a:defRPr/>
              </a:pPr>
              <a:t>2015-9-22</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8F5CB4DA-E423-416B-969F-D5D73744B2ED}" type="slidenum">
              <a:rPr lang="zh-CN" altLang="en-US">
                <a:solidFill>
                  <a:prstClr val="black">
                    <a:tint val="75000"/>
                  </a:prstClr>
                </a:solidFill>
              </a:rPr>
              <a:pPr>
                <a:def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hyperlink" Target="Unit%208%20Pre-reading%20activities.mp3" TargetMode="External"/><Relationship Id="rId3" Type="http://schemas.openxmlformats.org/officeDocument/2006/relationships/slide" Target="slide70.xm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image" Target="../media/image24.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jpe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3U8\Unit%208%20Section%20A\c1.mp3" TargetMode="Externa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3U8\Unit%208%20Section%20A\c2.mp3" TargetMode="Externa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file:///C:\Documents%20and%20Settings\hanyunong.FLTRP\&#26700;&#38754;\B3U8\Unit%208%20Section%20A\c3.mp3" TargetMode="Externa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4.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audio" Target="file:///C:\Documents%20and%20Settings\hanyunong.FLTRP\&#26700;&#38754;\B3U8\Unit%208%20Section%20A\c4.mp3" TargetMode="External"/><Relationship Id="rId6" Type="http://schemas.openxmlformats.org/officeDocument/2006/relationships/image" Target="../media/image16.jpeg"/><Relationship Id="rId5" Type="http://schemas.openxmlformats.org/officeDocument/2006/relationships/slide" Target="slide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12.xml"/><Relationship Id="rId7" Type="http://schemas.openxmlformats.org/officeDocument/2006/relationships/slide" Target="slide1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16.jpeg"/><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jpeg"/><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3.jpeg"/><Relationship Id="rId7" Type="http://schemas.openxmlformats.org/officeDocument/2006/relationships/slide" Target="slide6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22.xml"/><Relationship Id="rId10" Type="http://schemas.openxmlformats.org/officeDocument/2006/relationships/image" Target="../media/image13.png"/><Relationship Id="rId4" Type="http://schemas.openxmlformats.org/officeDocument/2006/relationships/image" Target="../media/image34.png"/><Relationship Id="rId9"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image" Target="../media/image34.png"/><Relationship Id="rId4" Type="http://schemas.openxmlformats.org/officeDocument/2006/relationships/slide" Target="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1.xml"/><Relationship Id="rId3" Type="http://schemas.openxmlformats.org/officeDocument/2006/relationships/image" Target="../media/image9.jpeg"/><Relationship Id="rId7" Type="http://schemas.openxmlformats.org/officeDocument/2006/relationships/image" Target="../media/image12.png"/><Relationship Id="rId12"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70.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slide" Target="slide4.xml"/><Relationship Id="rId4" Type="http://schemas.openxmlformats.org/officeDocument/2006/relationships/image" Target="../media/image10.jpeg"/><Relationship Id="rId9" Type="http://schemas.openxmlformats.org/officeDocument/2006/relationships/image" Target="../media/image13.png"/><Relationship Id="rId14" Type="http://schemas.openxmlformats.org/officeDocument/2006/relationships/slide" Target="slide9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slide" Target="slide2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6.jpeg"/><Relationship Id="rId4" Type="http://schemas.openxmlformats.org/officeDocument/2006/relationships/slide" Target="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slide" Target="slide36.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5.png"/><Relationship Id="rId7" Type="http://schemas.openxmlformats.org/officeDocument/2006/relationships/slide" Target="slide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0.xml"/><Relationship Id="rId4" Type="http://schemas.openxmlformats.org/officeDocument/2006/relationships/slide" Target="slide6.xml"/><Relationship Id="rId9"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7.xm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slide" Target="slide70.xml"/><Relationship Id="rId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18.gif"/><Relationship Id="rId9" Type="http://schemas.openxmlformats.org/officeDocument/2006/relationships/slide" Target="slide9.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slide" Target="slide36.xml"/><Relationship Id="rId5" Type="http://schemas.openxmlformats.org/officeDocument/2006/relationships/image" Target="../media/image34.png"/><Relationship Id="rId4" Type="http://schemas.openxmlformats.org/officeDocument/2006/relationships/image" Target="../media/image40.jpeg"/></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image" Target="../media/image34.png"/><Relationship Id="rId4" Type="http://schemas.openxmlformats.org/officeDocument/2006/relationships/image" Target="../media/image40.jpeg"/></Relationships>
</file>

<file path=ppt/slides/_rels/slide63.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39.jpeg"/><Relationship Id="rId7"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16.jpeg"/><Relationship Id="rId4" Type="http://schemas.openxmlformats.org/officeDocument/2006/relationships/slide" Target="slide2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slide" Target="slide64.xml"/><Relationship Id="rId5" Type="http://schemas.openxmlformats.org/officeDocument/2006/relationships/image" Target="../media/image34.png"/><Relationship Id="rId4" Type="http://schemas.openxmlformats.org/officeDocument/2006/relationships/slide" Target="slide65.xml"/></Relationships>
</file>

<file path=ppt/slides/_rels/slide6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6.jpe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slide" Target="slide64.xml"/></Relationships>
</file>

<file path=ppt/slides/_rels/slide67.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18.gif"/><Relationship Id="rId7"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slide" Target="slide69.xml"/><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51.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ideo" Target="file:///C:\Documents%20and%20Settings\hanyunong.FLTRP\&#26700;&#38754;\B3U8\Unit%208%20Section%20A\&#34382;&#22920;&#25112;&#27468;_&#26631;&#28165;.wmv" TargetMode="External"/><Relationship Id="rId6" Type="http://schemas.openxmlformats.org/officeDocument/2006/relationships/hyperlink" Target="bodylanguage.3gp" TargetMode="External"/><Relationship Id="rId5" Type="http://schemas.openxmlformats.org/officeDocument/2006/relationships/slide" Target="slide64.xml"/><Relationship Id="rId4" Type="http://schemas.openxmlformats.org/officeDocument/2006/relationships/image" Target="../media/image34.png"/><Relationship Id="rId9" Type="http://schemas.openxmlformats.org/officeDocument/2006/relationships/slide" Target="slide67.xml"/></Relationships>
</file>

<file path=ppt/slides/_rels/slide69.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45.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2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file:///C:\Documents%20and%20Settings\hanyunong.FLTRP\&#26700;&#38754;\B3U8\Unit%208%20Section%20A\lead-in.wmv" TargetMode="Externa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bodylanguage.3gp" TargetMode="External"/></Relationships>
</file>

<file path=ppt/slides/_rels/slide70.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notesSlide" Target="../notesSlides/notesSlide53.xml"/><Relationship Id="rId7"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png"/><Relationship Id="rId11" Type="http://schemas.openxmlformats.org/officeDocument/2006/relationships/image" Target="../media/image16.jpeg"/><Relationship Id="rId5" Type="http://schemas.openxmlformats.org/officeDocument/2006/relationships/image" Target="../media/image46.png"/><Relationship Id="rId10" Type="http://schemas.openxmlformats.org/officeDocument/2006/relationships/slide" Target="slide4.xml"/><Relationship Id="rId4" Type="http://schemas.openxmlformats.org/officeDocument/2006/relationships/image" Target="../media/image33.jpeg"/><Relationship Id="rId9" Type="http://schemas.openxmlformats.org/officeDocument/2006/relationships/slide" Target="slide88.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slide" Target="slide71.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slide" Target="slide71.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6.jpeg"/><Relationship Id="rId4" Type="http://schemas.openxmlformats.org/officeDocument/2006/relationships/slide" Target="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jpeg"/><Relationship Id="rId4" Type="http://schemas.openxmlformats.org/officeDocument/2006/relationships/slide" Target="slide70.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slide" Target="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6.jpeg"/></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slide" Target="sl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6.jpeg"/><Relationship Id="rId4" Type="http://schemas.openxmlformats.org/officeDocument/2006/relationships/slide" Target="slide70.xml"/></Relationships>
</file>

<file path=ppt/slides/_rels/slide9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49.jpeg"/><Relationship Id="rId7" Type="http://schemas.openxmlformats.org/officeDocument/2006/relationships/slide" Target="slide4.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slide" Target="slide93.xml"/><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95.xml"/></Relationships>
</file>

<file path=ppt/slides/_rels/slide9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92.xml"/><Relationship Id="rId1" Type="http://schemas.openxmlformats.org/officeDocument/2006/relationships/slideLayout" Target="../slideLayouts/slideLayout7.xml"/><Relationship Id="rId5" Type="http://schemas.openxmlformats.org/officeDocument/2006/relationships/slide" Target="slide93.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slide" Target="slide93.xml"/></Relationships>
</file>

<file path=ppt/slides/_rels/slide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6"/>
          <p:cNvGrpSpPr>
            <a:grpSpLocks/>
          </p:cNvGrpSpPr>
          <p:nvPr/>
        </p:nvGrpSpPr>
        <p:grpSpPr bwMode="auto">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8"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3</a:t>
              </a:r>
            </a:p>
          </p:txBody>
        </p:sp>
        <p:grpSp>
          <p:nvGrpSpPr>
            <p:cNvPr id="5130" name="组合 41"/>
            <p:cNvGrpSpPr>
              <a:grpSpLocks/>
            </p:cNvGrpSpPr>
            <p:nvPr/>
          </p:nvGrpSpPr>
          <p:grpSpPr bwMode="auto">
            <a:xfrm>
              <a:off x="411163" y="1412794"/>
              <a:ext cx="6048663" cy="2651204"/>
              <a:chOff x="1643645" y="1746412"/>
              <a:chExt cx="5714437" cy="2394315"/>
            </a:xfrm>
          </p:grpSpPr>
          <p:grpSp>
            <p:nvGrpSpPr>
              <p:cNvPr id="5133" name="组合 14"/>
              <p:cNvGrpSpPr>
                <a:grpSpLocks/>
              </p:cNvGrpSpPr>
              <p:nvPr/>
            </p:nvGrpSpPr>
            <p:grpSpPr bwMode="auto">
              <a:xfrm>
                <a:off x="3090968" y="1746412"/>
                <a:ext cx="4267114" cy="2393940"/>
                <a:chOff x="3836722" y="195124"/>
                <a:chExt cx="4807287" cy="3851678"/>
              </a:xfrm>
            </p:grpSpPr>
            <p:sp>
              <p:nvSpPr>
                <p:cNvPr id="24" name="矩形 23"/>
                <p:cNvSpPr/>
                <p:nvPr/>
              </p:nvSpPr>
              <p:spPr>
                <a:xfrm>
                  <a:off x="5428321" y="195242"/>
                  <a:ext cx="1571363" cy="1903017"/>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2339" y="2098259"/>
                  <a:ext cx="1571363" cy="185918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683" y="2188219"/>
                  <a:ext cx="1493640" cy="1859189"/>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pic>
            <p:nvPicPr>
              <p:cNvPr id="21" name="Picture 19" descr="school"/>
              <p:cNvPicPr>
                <a:picLocks noChangeAspect="1" noChangeArrowheads="1"/>
              </p:cNvPicPr>
              <p:nvPr/>
            </p:nvPicPr>
            <p:blipFill>
              <a:blip r:embed="rId4" cstate="print"/>
              <a:stretch>
                <a:fillRect/>
              </a:stretch>
            </p:blipFill>
            <p:spPr bwMode="auto">
              <a:xfrm>
                <a:off x="3011445" y="1760809"/>
                <a:ext cx="1367800" cy="1111096"/>
              </a:xfrm>
              <a:prstGeom prst="rect">
                <a:avLst/>
              </a:prstGeom>
              <a:ln>
                <a:noFill/>
              </a:ln>
              <a:effectLst>
                <a:outerShdw blurRad="292100" dist="139700" dir="2700000" algn="tl" rotWithShape="0">
                  <a:srgbClr val="333333">
                    <a:alpha val="65000"/>
                  </a:srgbClr>
                </a:outerShdw>
              </a:effectLst>
            </p:spPr>
          </p:pic>
          <p:pic>
            <p:nvPicPr>
              <p:cNvPr id="22" name="Picture 33" descr="BoysAtComputer"/>
              <p:cNvPicPr>
                <a:picLocks noChangeArrowheads="1"/>
              </p:cNvPicPr>
              <p:nvPr/>
            </p:nvPicPr>
            <p:blipFill>
              <a:blip r:embed="rId5" cstate="print"/>
              <a:stretch>
                <a:fillRect/>
              </a:stretch>
            </p:blipFill>
            <p:spPr bwMode="auto">
              <a:xfrm>
                <a:off x="1643645" y="3015290"/>
                <a:ext cx="1367800" cy="1125437"/>
              </a:xfrm>
              <a:prstGeom prst="rect">
                <a:avLst/>
              </a:prstGeom>
              <a:ln>
                <a:noFill/>
              </a:ln>
              <a:effectLst>
                <a:outerShdw blurRad="292100" dist="139700" dir="2700000" algn="tl" rotWithShape="0">
                  <a:srgbClr val="333333">
                    <a:alpha val="65000"/>
                  </a:srgbClr>
                </a:outerShdw>
              </a:effectLst>
            </p:spPr>
          </p:pic>
          <p:pic>
            <p:nvPicPr>
              <p:cNvPr id="23" name="Picture 31" descr="onlineuni"/>
              <p:cNvPicPr>
                <a:picLocks noChangeAspect="1" noChangeArrowheads="1"/>
              </p:cNvPicPr>
              <p:nvPr/>
            </p:nvPicPr>
            <p:blipFill>
              <a:blip r:embed="rId6" cstate="print"/>
              <a:stretch>
                <a:fillRect/>
              </a:stretch>
            </p:blipFill>
            <p:spPr bwMode="auto">
              <a:xfrm>
                <a:off x="4500726" y="3015290"/>
                <a:ext cx="1397797" cy="1041124"/>
              </a:xfrm>
              <a:prstGeom prst="rect">
                <a:avLst/>
              </a:prstGeom>
              <a:ln>
                <a:noFill/>
              </a:ln>
              <a:effectLst>
                <a:outerShdw blurRad="292100" dist="139700" dir="2700000" algn="tl" rotWithShape="0">
                  <a:srgbClr val="333333">
                    <a:alpha val="65000"/>
                  </a:srgbClr>
                </a:outerShdw>
              </a:effectLst>
            </p:spPr>
          </p:pic>
        </p:grpSp>
        <p:sp>
          <p:nvSpPr>
            <p:cNvPr id="27" name="Text Box 14"/>
            <p:cNvSpPr txBox="1">
              <a:spLocks noChangeArrowheads="1"/>
            </p:cNvSpPr>
            <p:nvPr/>
          </p:nvSpPr>
          <p:spPr bwMode="auto">
            <a:xfrm>
              <a:off x="892177" y="4918075"/>
              <a:ext cx="6965971" cy="1077218"/>
            </a:xfrm>
            <a:prstGeom prst="rect">
              <a:avLst/>
            </a:prstGeom>
            <a:noFill/>
            <a:ln w="9525">
              <a:noFill/>
              <a:miter lim="800000"/>
              <a:headEnd/>
              <a:tailEnd/>
            </a:ln>
            <a:effectLst>
              <a:outerShdw sx="1000" sy="1000" algn="ctr" rotWithShape="0">
                <a:schemeClr val="tx2"/>
              </a:outerShdw>
            </a:effectLst>
          </p:spPr>
          <p:txBody>
            <a:bodyPr wrap="square">
              <a:spAutoFit/>
            </a:bodyPr>
            <a:lstStyle/>
            <a:p>
              <a:pPr algn="ctr"/>
              <a:r>
                <a:rPr lang="en-US" altLang="zh-CN" sz="3200" b="1" dirty="0" smtClean="0">
                  <a:solidFill>
                    <a:schemeClr val="accent3">
                      <a:lumMod val="50000"/>
                    </a:schemeClr>
                  </a:solidFill>
                  <a:latin typeface="Georgia" pitchFamily="18" charset="0"/>
                  <a:ea typeface="Gulim" pitchFamily="34" charset="-127"/>
                </a:rPr>
                <a:t>Reflections of a Chinese mother</a:t>
              </a:r>
            </a:p>
            <a:p>
              <a:pPr algn="ctr"/>
              <a:r>
                <a:rPr lang="en-US" altLang="zh-CN" sz="3200" b="1" dirty="0" smtClean="0">
                  <a:solidFill>
                    <a:schemeClr val="accent3">
                      <a:lumMod val="50000"/>
                    </a:schemeClr>
                  </a:solidFill>
                  <a:latin typeface="Georgia" pitchFamily="18" charset="0"/>
                  <a:ea typeface="Gulim" pitchFamily="34" charset="-127"/>
                </a:rPr>
                <a:t>in the West</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2388" y="4292600"/>
              <a:ext cx="6499225" cy="646113"/>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8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sp>
        <p:nvSpPr>
          <p:cNvPr id="18" name="TextBox 45"/>
          <p:cNvSpPr txBox="1">
            <a:spLocks noChangeArrowheads="1"/>
          </p:cNvSpPr>
          <p:nvPr/>
        </p:nvSpPr>
        <p:spPr bwMode="auto">
          <a:xfrm>
            <a:off x="-44674" y="6318250"/>
            <a:ext cx="9297194" cy="523875"/>
          </a:xfrm>
          <a:prstGeom prst="rect">
            <a:avLst/>
          </a:prstGeom>
          <a:noFill/>
          <a:ln w="9525">
            <a:noFill/>
            <a:miter lim="800000"/>
            <a:headEnd/>
            <a:tailEnd/>
          </a:ln>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400" b="1" dirty="0" smtClean="0">
                <a:solidFill>
                  <a:schemeClr val="bg1"/>
                </a:solidFill>
                <a:latin typeface="Bodoni MT Condensed"/>
                <a:ea typeface="HY견명조"/>
                <a:cs typeface="Times New Roman" pitchFamily="18" charset="0"/>
              </a:rPr>
              <a:t>FOREIGN LANGUAGE </a:t>
            </a:r>
            <a:r>
              <a:rPr lang="en-US" altLang="zh-CN" sz="1400" b="1" dirty="0">
                <a:solidFill>
                  <a:schemeClr val="bg1"/>
                </a:solidFill>
                <a:latin typeface="Bodoni MT Condensed"/>
                <a:ea typeface="HY견명조"/>
                <a:cs typeface="Times New Roman" pitchFamily="18" charset="0"/>
              </a:rPr>
              <a:t>TEACHING AND RESEARCH PRESS      </a:t>
            </a:r>
          </a:p>
          <a:p>
            <a:r>
              <a:rPr lang="en-US" altLang="zh-CN" sz="1400" b="1" dirty="0">
                <a:solidFill>
                  <a:schemeClr val="bg1"/>
                </a:solidFill>
                <a:latin typeface="Bodoni MT Condensed"/>
                <a:ea typeface="HY견명조"/>
                <a:cs typeface="Times New Roman" pitchFamily="18" charset="0"/>
              </a:rPr>
              <a:t>AIR FORCE ENGINEERING </a:t>
            </a:r>
            <a:r>
              <a:rPr lang="en-US" altLang="zh-CN" sz="1400" b="1" dirty="0" smtClean="0">
                <a:solidFill>
                  <a:schemeClr val="bg1"/>
                </a:solidFill>
                <a:latin typeface="Bodoni MT Condensed"/>
                <a:ea typeface="HY견명조"/>
                <a:cs typeface="Times New Roman" pitchFamily="18" charset="0"/>
              </a:rPr>
              <a:t>UNIVERSITY</a:t>
            </a:r>
            <a:endParaRPr lang="zh-CN" altLang="en-US" sz="1400" b="1" dirty="0">
              <a:solidFill>
                <a:schemeClr val="bg1"/>
              </a:solidFill>
              <a:latin typeface="Bodoni MT Condensed"/>
              <a:ea typeface="HY견명조"/>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组合 7"/>
          <p:cNvGrpSpPr>
            <a:grpSpLocks/>
          </p:cNvGrpSpPr>
          <p:nvPr/>
        </p:nvGrpSpPr>
        <p:grpSpPr bwMode="auto">
          <a:xfrm>
            <a:off x="958031" y="1340768"/>
            <a:ext cx="7645427" cy="3168352"/>
            <a:chOff x="1129407" y="86313"/>
            <a:chExt cx="7645427" cy="3168915"/>
          </a:xfrm>
        </p:grpSpPr>
        <p:sp>
          <p:nvSpPr>
            <p:cNvPr id="1031" name="TextBox 8"/>
            <p:cNvSpPr txBox="1">
              <a:spLocks noChangeArrowheads="1"/>
            </p:cNvSpPr>
            <p:nvPr/>
          </p:nvSpPr>
          <p:spPr bwMode="auto">
            <a:xfrm>
              <a:off x="1140546" y="1103156"/>
              <a:ext cx="7634288" cy="831144"/>
            </a:xfrm>
            <a:prstGeom prst="rect">
              <a:avLst/>
            </a:prstGeom>
            <a:noFill/>
            <a:ln w="9525">
              <a:noFill/>
              <a:miter lim="800000"/>
              <a:headEnd/>
              <a:tailEnd/>
            </a:ln>
          </p:spPr>
          <p:txBody>
            <a:bodyPr>
              <a:spAutoFit/>
            </a:bodyPr>
            <a:lstStyle/>
            <a:p>
              <a:pPr marL="355600" indent="-355600"/>
              <a:r>
                <a:rPr lang="en-US" altLang="zh-CN" sz="2400" dirty="0">
                  <a:latin typeface="Helvetica"/>
                  <a:ea typeface="楷体_GB2312"/>
                  <a:cs typeface="楷体_GB2312"/>
                </a:rPr>
                <a:t>1. </a:t>
              </a:r>
              <a:r>
                <a:rPr lang="en-US" altLang="zh-CN" sz="2400" dirty="0" smtClean="0">
                  <a:latin typeface="Helvetica"/>
                  <a:ea typeface="楷体_GB2312"/>
                  <a:cs typeface="楷体_GB2312"/>
                </a:rPr>
                <a:t>Why did the boy who had done nothing win all the prizes that day?</a:t>
              </a:r>
              <a:endParaRPr lang="zh-CN" altLang="en-US" sz="2400" dirty="0">
                <a:latin typeface="Helvetica"/>
                <a:ea typeface="楷体_GB2312"/>
                <a:cs typeface="楷体_GB2312"/>
              </a:endParaRPr>
            </a:p>
          </p:txBody>
        </p:sp>
        <p:sp>
          <p:nvSpPr>
            <p:cNvPr id="1032" name="TextBox 8"/>
            <p:cNvSpPr txBox="1">
              <a:spLocks noChangeArrowheads="1"/>
            </p:cNvSpPr>
            <p:nvPr/>
          </p:nvSpPr>
          <p:spPr bwMode="auto">
            <a:xfrm>
              <a:off x="1129407" y="2424084"/>
              <a:ext cx="7358114" cy="831144"/>
            </a:xfrm>
            <a:prstGeom prst="rect">
              <a:avLst/>
            </a:prstGeom>
            <a:noFill/>
            <a:ln w="9525">
              <a:noFill/>
              <a:miter lim="800000"/>
              <a:headEnd/>
              <a:tailEnd/>
            </a:ln>
          </p:spPr>
          <p:txBody>
            <a:bodyPr>
              <a:spAutoFit/>
            </a:bodyPr>
            <a:lstStyle/>
            <a:p>
              <a:pPr marL="355600" indent="-355600"/>
              <a:r>
                <a:rPr lang="en-US" altLang="zh-CN" sz="2400" dirty="0">
                  <a:latin typeface="Helvetica"/>
                  <a:ea typeface="楷体_GB2312"/>
                  <a:cs typeface="楷体_GB2312"/>
                </a:rPr>
                <a:t>2. </a:t>
              </a:r>
              <a:r>
                <a:rPr lang="en-US" altLang="zh-CN" sz="2400" dirty="0" smtClean="0">
                  <a:latin typeface="Helvetica"/>
                  <a:ea typeface="楷体_GB2312"/>
                  <a:cs typeface="楷体_GB2312"/>
                </a:rPr>
                <a:t>What do you think your parents expect most from you? </a:t>
              </a:r>
              <a:endParaRPr lang="en-US" altLang="zh-CN" sz="2400" dirty="0">
                <a:latin typeface="Helvetica"/>
                <a:ea typeface="楷体_GB2312"/>
                <a:cs typeface="楷体_GB2312"/>
              </a:endParaRPr>
            </a:p>
          </p:txBody>
        </p:sp>
        <p:sp>
          <p:nvSpPr>
            <p:cNvPr id="1033" name="矩形 10"/>
            <p:cNvSpPr>
              <a:spLocks noChangeArrowheads="1"/>
            </p:cNvSpPr>
            <p:nvPr/>
          </p:nvSpPr>
          <p:spPr bwMode="auto">
            <a:xfrm>
              <a:off x="1142976" y="86313"/>
              <a:ext cx="7145490" cy="831144"/>
            </a:xfrm>
            <a:prstGeom prst="rect">
              <a:avLst/>
            </a:prstGeom>
            <a:noFill/>
            <a:ln w="9525">
              <a:noFill/>
              <a:miter lim="800000"/>
              <a:headEnd/>
              <a:tailEnd/>
            </a:ln>
          </p:spPr>
          <p:txBody>
            <a:bodyPr>
              <a:spAutoFit/>
            </a:bodyPr>
            <a:lstStyle/>
            <a:p>
              <a:r>
                <a:rPr lang="en-US" altLang="zh-CN" sz="2400" b="1" dirty="0" smtClean="0">
                  <a:latin typeface="Helvetica"/>
                  <a:ea typeface="Helvetica Neue"/>
                  <a:cs typeface="Helvetica Neue"/>
                </a:rPr>
                <a:t>Listen to a short talk about an interesting</a:t>
              </a:r>
              <a:endParaRPr lang="zh-CN" altLang="en-US" sz="2400" b="1" dirty="0" smtClean="0">
                <a:latin typeface="Helvetica"/>
                <a:ea typeface="Helvetica Neue"/>
                <a:cs typeface="Helvetica Neue"/>
              </a:endParaRPr>
            </a:p>
            <a:p>
              <a:r>
                <a:rPr lang="en-US" altLang="zh-CN" sz="2400" b="1" dirty="0" smtClean="0">
                  <a:latin typeface="Helvetica"/>
                  <a:ea typeface="Helvetica Neue"/>
                  <a:cs typeface="Helvetica Neue"/>
                </a:rPr>
                <a:t>competition and then discuss the questions. </a:t>
              </a:r>
              <a:endParaRPr lang="zh-CN" altLang="en-US" sz="2400" b="1" dirty="0">
                <a:latin typeface="Helvetica"/>
                <a:ea typeface="Helvetica Neue"/>
                <a:cs typeface="Helvetica Neue"/>
              </a:endParaRPr>
            </a:p>
          </p:txBody>
        </p:sp>
      </p:grpSp>
      <p:grpSp>
        <p:nvGrpSpPr>
          <p:cNvPr id="9" name="组合 18"/>
          <p:cNvGrpSpPr>
            <a:grpSpLocks/>
          </p:cNvGrpSpPr>
          <p:nvPr/>
        </p:nvGrpSpPr>
        <p:grpSpPr bwMode="auto">
          <a:xfrm>
            <a:off x="7584237" y="2840137"/>
            <a:ext cx="1088075" cy="660301"/>
            <a:chOff x="6070617" y="4630504"/>
            <a:chExt cx="1204852" cy="1013073"/>
          </a:xfrm>
        </p:grpSpPr>
        <p:pic>
          <p:nvPicPr>
            <p:cNvPr id="10" name="Picture 3">
              <a:hlinkClick r:id="rId3" action="ppaction://hlinksldjump"/>
            </p:cNvPr>
            <p:cNvPicPr>
              <a:picLocks noChangeAspect="1" noChangeArrowheads="1"/>
            </p:cNvPicPr>
            <p:nvPr/>
          </p:nvPicPr>
          <p:blipFill>
            <a:blip r:embed="rId4" cstate="print"/>
            <a:srcRect/>
            <a:stretch>
              <a:fillRect/>
            </a:stretch>
          </p:blipFill>
          <p:spPr bwMode="auto">
            <a:xfrm>
              <a:off x="6070617" y="4630504"/>
              <a:ext cx="1073151" cy="1013073"/>
            </a:xfrm>
            <a:prstGeom prst="rect">
              <a:avLst/>
            </a:prstGeom>
            <a:noFill/>
            <a:ln w="9525">
              <a:noFill/>
              <a:miter lim="800000"/>
              <a:headEnd/>
              <a:tailEnd/>
            </a:ln>
          </p:spPr>
        </p:pic>
        <p:sp>
          <p:nvSpPr>
            <p:cNvPr id="11" name="TextBox 10">
              <a:hlinkClick r:id="rId5" action="ppaction://hlinksldjump"/>
            </p:cNvPr>
            <p:cNvSpPr txBox="1"/>
            <p:nvPr/>
          </p:nvSpPr>
          <p:spPr>
            <a:xfrm>
              <a:off x="6215715" y="4926837"/>
              <a:ext cx="1059754" cy="613873"/>
            </a:xfrm>
            <a:prstGeom prst="rect">
              <a:avLst/>
            </a:prstGeom>
            <a:noFill/>
          </p:spPr>
          <p:txBody>
            <a:bodyPr wrap="square">
              <a:spAutoFit/>
            </a:bodyPr>
            <a:lstStyle/>
            <a:p>
              <a:pPr fontAlgn="auto">
                <a:spcBef>
                  <a:spcPts val="0"/>
                </a:spcBef>
                <a:spcAft>
                  <a:spcPts val="0"/>
                </a:spcAft>
                <a:defRPr/>
              </a:pPr>
              <a:r>
                <a:rPr lang="en-US" altLang="zh-CN" sz="2000" b="1" dirty="0">
                  <a:solidFill>
                    <a:prstClr val="white"/>
                  </a:solidFill>
                  <a:effectLst>
                    <a:outerShdw blurRad="38100" dist="38100" dir="2700000" algn="tl">
                      <a:srgbClr val="000000">
                        <a:alpha val="43137"/>
                      </a:srgbClr>
                    </a:outerShdw>
                  </a:effectLst>
                  <a:latin typeface="Tempus Sans ITC" pitchFamily="82" charset="0"/>
                  <a:ea typeface="宋体"/>
                </a:rPr>
                <a:t>Tips</a:t>
              </a:r>
              <a:endParaRPr lang="zh-CN" altLang="en-US" sz="2000" b="1" dirty="0">
                <a:solidFill>
                  <a:prstClr val="white"/>
                </a:solidFill>
                <a:effectLst>
                  <a:outerShdw blurRad="38100" dist="38100" dir="2700000" algn="tl">
                    <a:srgbClr val="000000">
                      <a:alpha val="43137"/>
                    </a:srgbClr>
                  </a:outerShdw>
                </a:effectLst>
                <a:latin typeface="Tempus Sans ITC" pitchFamily="82" charset="0"/>
                <a:ea typeface="宋体"/>
              </a:endParaRPr>
            </a:p>
          </p:txBody>
        </p:sp>
      </p:grpSp>
      <p:grpSp>
        <p:nvGrpSpPr>
          <p:cNvPr id="12" name="组合 18"/>
          <p:cNvGrpSpPr>
            <a:grpSpLocks/>
          </p:cNvGrpSpPr>
          <p:nvPr/>
        </p:nvGrpSpPr>
        <p:grpSpPr bwMode="auto">
          <a:xfrm>
            <a:off x="7596336" y="4143380"/>
            <a:ext cx="1088075" cy="660301"/>
            <a:chOff x="6070617" y="4630504"/>
            <a:chExt cx="1204852" cy="1013073"/>
          </a:xfrm>
        </p:grpSpPr>
        <p:pic>
          <p:nvPicPr>
            <p:cNvPr id="13" name="Picture 3">
              <a:hlinkClick r:id="rId3" action="ppaction://hlinksldjump"/>
            </p:cNvPr>
            <p:cNvPicPr>
              <a:picLocks noChangeAspect="1" noChangeArrowheads="1"/>
            </p:cNvPicPr>
            <p:nvPr/>
          </p:nvPicPr>
          <p:blipFill>
            <a:blip r:embed="rId4" cstate="print"/>
            <a:srcRect/>
            <a:stretch>
              <a:fillRect/>
            </a:stretch>
          </p:blipFill>
          <p:spPr bwMode="auto">
            <a:xfrm>
              <a:off x="6070617" y="4630504"/>
              <a:ext cx="1073151" cy="1013073"/>
            </a:xfrm>
            <a:prstGeom prst="rect">
              <a:avLst/>
            </a:prstGeom>
            <a:noFill/>
            <a:ln w="9525">
              <a:noFill/>
              <a:miter lim="800000"/>
              <a:headEnd/>
              <a:tailEnd/>
            </a:ln>
          </p:spPr>
        </p:pic>
        <p:sp>
          <p:nvSpPr>
            <p:cNvPr id="14" name="TextBox 13">
              <a:hlinkClick r:id="rId6" action="ppaction://hlinksldjump"/>
            </p:cNvPr>
            <p:cNvSpPr txBox="1"/>
            <p:nvPr/>
          </p:nvSpPr>
          <p:spPr>
            <a:xfrm>
              <a:off x="6202318" y="4926837"/>
              <a:ext cx="1073151" cy="613873"/>
            </a:xfrm>
            <a:prstGeom prst="rect">
              <a:avLst/>
            </a:prstGeom>
            <a:noFill/>
          </p:spPr>
          <p:txBody>
            <a:bodyPr>
              <a:spAutoFit/>
            </a:bodyPr>
            <a:lstStyle/>
            <a:p>
              <a:pPr fontAlgn="auto">
                <a:spcBef>
                  <a:spcPts val="0"/>
                </a:spcBef>
                <a:spcAft>
                  <a:spcPts val="0"/>
                </a:spcAft>
                <a:defRPr/>
              </a:pPr>
              <a:r>
                <a:rPr lang="en-US" altLang="zh-CN" sz="2000" b="1" dirty="0">
                  <a:solidFill>
                    <a:prstClr val="white"/>
                  </a:solidFill>
                  <a:effectLst>
                    <a:outerShdw blurRad="38100" dist="38100" dir="2700000" algn="tl">
                      <a:srgbClr val="000000">
                        <a:alpha val="43137"/>
                      </a:srgbClr>
                    </a:outerShdw>
                  </a:effectLst>
                  <a:latin typeface="Tempus Sans ITC" pitchFamily="82" charset="0"/>
                  <a:ea typeface="宋体"/>
                </a:rPr>
                <a:t>Tips</a:t>
              </a:r>
              <a:endParaRPr lang="zh-CN" altLang="en-US" sz="2000" b="1" dirty="0">
                <a:solidFill>
                  <a:prstClr val="white"/>
                </a:solidFill>
                <a:effectLst>
                  <a:outerShdw blurRad="38100" dist="38100" dir="2700000" algn="tl">
                    <a:srgbClr val="000000">
                      <a:alpha val="43137"/>
                    </a:srgbClr>
                  </a:outerShdw>
                </a:effectLst>
                <a:latin typeface="Tempus Sans ITC" pitchFamily="82" charset="0"/>
                <a:ea typeface="宋体"/>
              </a:endParaRPr>
            </a:p>
          </p:txBody>
        </p:sp>
      </p:grpSp>
      <p:grpSp>
        <p:nvGrpSpPr>
          <p:cNvPr id="15" name="组合 14"/>
          <p:cNvGrpSpPr/>
          <p:nvPr/>
        </p:nvGrpSpPr>
        <p:grpSpPr>
          <a:xfrm>
            <a:off x="-7938" y="9525"/>
            <a:ext cx="8158188" cy="1187450"/>
            <a:chOff x="-7938" y="9525"/>
            <a:chExt cx="8158188" cy="1187450"/>
          </a:xfrm>
        </p:grpSpPr>
        <p:pic>
          <p:nvPicPr>
            <p:cNvPr id="16" name="Picture 3"/>
            <p:cNvPicPr>
              <a:picLocks noChangeAspect="1" noChangeArrowheads="1"/>
            </p:cNvPicPr>
            <p:nvPr/>
          </p:nvPicPr>
          <p:blipFill>
            <a:blip r:embed="rId7" cstate="print"/>
            <a:srcRect/>
            <a:stretch>
              <a:fillRect/>
            </a:stretch>
          </p:blipFill>
          <p:spPr bwMode="auto">
            <a:xfrm>
              <a:off x="-7938" y="9525"/>
              <a:ext cx="4645026" cy="1187450"/>
            </a:xfrm>
            <a:prstGeom prst="rect">
              <a:avLst/>
            </a:prstGeom>
            <a:noFill/>
            <a:ln w="9525">
              <a:noFill/>
              <a:miter lim="800000"/>
              <a:headEnd/>
              <a:tailEnd/>
            </a:ln>
          </p:spPr>
        </p:pic>
        <p:sp>
          <p:nvSpPr>
            <p:cNvPr id="17" name="TextBox 16"/>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8" name="矩形 17"/>
            <p:cNvSpPr/>
            <p:nvPr/>
          </p:nvSpPr>
          <p:spPr>
            <a:xfrm>
              <a:off x="4786314" y="428604"/>
              <a:ext cx="3363936"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 and talk</a:t>
              </a:r>
              <a:endParaRPr lang="zh-CN" altLang="en-US" sz="2400" b="1" dirty="0" smtClean="0">
                <a:solidFill>
                  <a:srgbClr val="0070C0"/>
                </a:solidFill>
                <a:latin typeface="Helvetica"/>
                <a:ea typeface="Helvetica Neue"/>
                <a:cs typeface="Helvetica Neue"/>
              </a:endParaRPr>
            </a:p>
          </p:txBody>
        </p:sp>
      </p:grpSp>
      <p:pic>
        <p:nvPicPr>
          <p:cNvPr id="19" name="图片 18" descr="图片2.png">
            <a:hlinkClick r:id="rId8" action="ppaction://hlinkfile"/>
          </p:cNvPr>
          <p:cNvPicPr>
            <a:picLocks noChangeAspect="1"/>
          </p:cNvPicPr>
          <p:nvPr/>
        </p:nvPicPr>
        <p:blipFill>
          <a:blip r:embed="rId9"/>
          <a:stretch>
            <a:fillRect/>
          </a:stretch>
        </p:blipFill>
        <p:spPr>
          <a:xfrm>
            <a:off x="432073" y="1467734"/>
            <a:ext cx="469353" cy="46935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2015年修改\图片1.jpg"/>
          <p:cNvPicPr>
            <a:picLocks noChangeAspect="1" noChangeArrowheads="1"/>
          </p:cNvPicPr>
          <p:nvPr/>
        </p:nvPicPr>
        <p:blipFill>
          <a:blip r:embed="rId3" cstate="print"/>
          <a:srcRect/>
          <a:stretch>
            <a:fillRect/>
          </a:stretch>
        </p:blipFill>
        <p:spPr bwMode="auto">
          <a:xfrm>
            <a:off x="785813" y="2214563"/>
            <a:ext cx="7407275" cy="3627437"/>
          </a:xfrm>
          <a:prstGeom prst="rect">
            <a:avLst/>
          </a:prstGeom>
          <a:noFill/>
          <a:ln w="9525">
            <a:noFill/>
            <a:miter lim="800000"/>
            <a:headEnd/>
            <a:tailEnd/>
          </a:ln>
        </p:spPr>
      </p:pic>
      <p:sp>
        <p:nvSpPr>
          <p:cNvPr id="12291" name="TextBox 8"/>
          <p:cNvSpPr txBox="1">
            <a:spLocks noChangeArrowheads="1"/>
          </p:cNvSpPr>
          <p:nvPr/>
        </p:nvSpPr>
        <p:spPr bwMode="auto">
          <a:xfrm>
            <a:off x="1071563" y="1471613"/>
            <a:ext cx="7634287" cy="830997"/>
          </a:xfrm>
          <a:prstGeom prst="rect">
            <a:avLst/>
          </a:prstGeom>
          <a:noFill/>
          <a:ln w="9525">
            <a:noFill/>
            <a:miter lim="800000"/>
            <a:headEnd/>
            <a:tailEnd/>
          </a:ln>
        </p:spPr>
        <p:txBody>
          <a:bodyPr>
            <a:spAutoFit/>
          </a:bodyPr>
          <a:lstStyle/>
          <a:p>
            <a:pPr marL="263525" indent="-263525"/>
            <a:r>
              <a:rPr lang="en-US" altLang="zh-CN" sz="2400" dirty="0">
                <a:latin typeface="Helvetica"/>
                <a:ea typeface="楷体_GB2312"/>
                <a:cs typeface="楷体_GB2312"/>
              </a:rPr>
              <a:t>1. </a:t>
            </a:r>
            <a:r>
              <a:rPr lang="en-US" altLang="zh-CN" sz="2400" dirty="0" smtClean="0">
                <a:latin typeface="Helvetica"/>
                <a:ea typeface="楷体_GB2312"/>
                <a:cs typeface="Arial" pitchFamily="34" charset="0"/>
              </a:rPr>
              <a:t>Why did the boy who had done nothing win all the prizes that day?</a:t>
            </a:r>
            <a:endParaRPr lang="zh-CN" altLang="en-US" sz="2400" dirty="0">
              <a:latin typeface="Helvetica"/>
              <a:ea typeface="楷体_GB2312"/>
              <a:cs typeface="Arial" pitchFamily="34" charset="0"/>
            </a:endParaRPr>
          </a:p>
        </p:txBody>
      </p:sp>
      <p:sp>
        <p:nvSpPr>
          <p:cNvPr id="10" name="TextBox 12"/>
          <p:cNvSpPr txBox="1">
            <a:spLocks noChangeArrowheads="1"/>
          </p:cNvSpPr>
          <p:nvPr/>
        </p:nvSpPr>
        <p:spPr bwMode="auto">
          <a:xfrm>
            <a:off x="1571604" y="3120940"/>
            <a:ext cx="6478608" cy="2308324"/>
          </a:xfrm>
          <a:prstGeom prst="rect">
            <a:avLst/>
          </a:prstGeom>
          <a:noFill/>
          <a:ln w="9525">
            <a:noFill/>
            <a:miter lim="800000"/>
            <a:headEnd/>
            <a:tailEnd/>
          </a:ln>
        </p:spPr>
        <p:txBody>
          <a:bodyPr wrap="square">
            <a:spAutoFit/>
          </a:bodyPr>
          <a:lstStyle/>
          <a:p>
            <a:pPr marL="182563" indent="-182563">
              <a:lnSpc>
                <a:spcPct val="150000"/>
              </a:lnSpc>
              <a:buFont typeface="Arial" pitchFamily="34" charset="0"/>
              <a:buChar char="•"/>
            </a:pPr>
            <a:r>
              <a:rPr lang="en-US" altLang="zh-CN" sz="2400" dirty="0" smtClean="0">
                <a:latin typeface="Helvetica"/>
                <a:ea typeface="楷体_GB2312"/>
                <a:cs typeface="Arial" pitchFamily="34" charset="0"/>
              </a:rPr>
              <a:t>To obey his parents;</a:t>
            </a:r>
            <a:endParaRPr lang="zh-CN" altLang="en-US" sz="2400" dirty="0" smtClean="0">
              <a:latin typeface="Helvetica"/>
              <a:ea typeface="楷体_GB2312"/>
              <a:cs typeface="Arial" pitchFamily="34" charset="0"/>
            </a:endParaRPr>
          </a:p>
          <a:p>
            <a:pPr marL="182563" indent="-182563">
              <a:lnSpc>
                <a:spcPct val="150000"/>
              </a:lnSpc>
              <a:buFont typeface="Arial" pitchFamily="34" charset="0"/>
              <a:buChar char="•"/>
            </a:pPr>
            <a:r>
              <a:rPr lang="en-US" altLang="zh-CN" sz="2400" dirty="0" smtClean="0">
                <a:latin typeface="Helvetica"/>
                <a:ea typeface="楷体_GB2312"/>
                <a:cs typeface="Arial" pitchFamily="34" charset="0"/>
              </a:rPr>
              <a:t>Obedience is the most important quality; </a:t>
            </a:r>
            <a:endParaRPr lang="zh-CN" altLang="en-US" sz="2400" dirty="0" smtClean="0">
              <a:latin typeface="Helvetica"/>
              <a:ea typeface="楷体_GB2312"/>
              <a:cs typeface="Arial" pitchFamily="34" charset="0"/>
            </a:endParaRPr>
          </a:p>
          <a:p>
            <a:pPr marL="182563" indent="-182563">
              <a:lnSpc>
                <a:spcPct val="150000"/>
              </a:lnSpc>
              <a:buFont typeface="Arial" pitchFamily="34" charset="0"/>
              <a:buChar char="•"/>
            </a:pPr>
            <a:r>
              <a:rPr lang="en-US" altLang="zh-CN" sz="2400" dirty="0" smtClean="0">
                <a:latin typeface="Helvetica"/>
                <a:ea typeface="楷体_GB2312"/>
                <a:cs typeface="Arial" pitchFamily="34" charset="0"/>
              </a:rPr>
              <a:t>To feel extremely happy if parents have such an obedient kid.</a:t>
            </a:r>
            <a:endParaRPr lang="zh-CN" altLang="en-US" sz="2400" dirty="0">
              <a:latin typeface="Helvetica"/>
              <a:ea typeface="楷体_GB2312"/>
              <a:cs typeface="Arial" pitchFamily="34" charset="0"/>
            </a:endParaRPr>
          </a:p>
        </p:txBody>
      </p:sp>
      <p:pic>
        <p:nvPicPr>
          <p:cNvPr id="12293"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7" name="组合 6"/>
          <p:cNvGrpSpPr/>
          <p:nvPr/>
        </p:nvGrpSpPr>
        <p:grpSpPr>
          <a:xfrm>
            <a:off x="-7938" y="9525"/>
            <a:ext cx="8158188" cy="1187450"/>
            <a:chOff x="-7938" y="9525"/>
            <a:chExt cx="8158188" cy="1187450"/>
          </a:xfrm>
        </p:grpSpPr>
        <p:pic>
          <p:nvPicPr>
            <p:cNvPr id="8" name="Picture 3"/>
            <p:cNvPicPr>
              <a:picLocks noChangeAspect="1" noChangeArrowheads="1"/>
            </p:cNvPicPr>
            <p:nvPr/>
          </p:nvPicPr>
          <p:blipFill>
            <a:blip r:embed="rId6" cstate="print"/>
            <a:srcRect/>
            <a:stretch>
              <a:fillRect/>
            </a:stretch>
          </p:blipFill>
          <p:spPr bwMode="auto">
            <a:xfrm>
              <a:off x="-7938" y="9525"/>
              <a:ext cx="4645026" cy="1187450"/>
            </a:xfrm>
            <a:prstGeom prst="rect">
              <a:avLst/>
            </a:prstGeom>
            <a:noFill/>
            <a:ln w="9525">
              <a:noFill/>
              <a:miter lim="800000"/>
              <a:headEnd/>
              <a:tailEnd/>
            </a:ln>
          </p:spPr>
        </p:pic>
        <p:sp>
          <p:nvSpPr>
            <p:cNvPr id="9" name="TextBox 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4786314" y="428604"/>
              <a:ext cx="3363936"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 and talk</a:t>
              </a:r>
              <a:endParaRPr lang="zh-CN" altLang="en-US" sz="2400" b="1" dirty="0" smtClean="0">
                <a:solidFill>
                  <a:srgbClr val="0070C0"/>
                </a:solidFill>
                <a:latin typeface="Helvetica"/>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2015年修改\图片1.jpg"/>
          <p:cNvPicPr>
            <a:picLocks noChangeAspect="1" noChangeArrowheads="1"/>
          </p:cNvPicPr>
          <p:nvPr/>
        </p:nvPicPr>
        <p:blipFill>
          <a:blip r:embed="rId3" cstate="print"/>
          <a:srcRect/>
          <a:stretch>
            <a:fillRect/>
          </a:stretch>
        </p:blipFill>
        <p:spPr bwMode="auto">
          <a:xfrm>
            <a:off x="744563" y="2071678"/>
            <a:ext cx="7654899" cy="3627437"/>
          </a:xfrm>
          <a:prstGeom prst="rect">
            <a:avLst/>
          </a:prstGeom>
          <a:noFill/>
          <a:ln w="9525">
            <a:noFill/>
            <a:miter lim="800000"/>
            <a:headEnd/>
            <a:tailEnd/>
          </a:ln>
        </p:spPr>
      </p:pic>
      <p:sp>
        <p:nvSpPr>
          <p:cNvPr id="13315" name="TextBox 8"/>
          <p:cNvSpPr txBox="1">
            <a:spLocks noChangeArrowheads="1"/>
          </p:cNvSpPr>
          <p:nvPr/>
        </p:nvSpPr>
        <p:spPr bwMode="auto">
          <a:xfrm>
            <a:off x="1435104" y="1481138"/>
            <a:ext cx="6851672" cy="830997"/>
          </a:xfrm>
          <a:prstGeom prst="rect">
            <a:avLst/>
          </a:prstGeom>
          <a:noFill/>
          <a:ln w="9525">
            <a:noFill/>
            <a:miter lim="800000"/>
            <a:headEnd/>
            <a:tailEnd/>
          </a:ln>
        </p:spPr>
        <p:txBody>
          <a:bodyPr wrap="square">
            <a:spAutoFit/>
          </a:bodyPr>
          <a:lstStyle/>
          <a:p>
            <a:pPr marL="263525" indent="-263525"/>
            <a:r>
              <a:rPr lang="en-US" altLang="zh-CN" sz="2400" dirty="0">
                <a:latin typeface="Helvetica"/>
                <a:ea typeface="楷体_GB2312"/>
                <a:cs typeface="Arial" pitchFamily="34" charset="0"/>
              </a:rPr>
              <a:t>2. </a:t>
            </a:r>
            <a:r>
              <a:rPr lang="en-US" altLang="zh-CN" sz="2400" dirty="0" smtClean="0">
                <a:latin typeface="Helvetica"/>
                <a:ea typeface="楷体_GB2312"/>
                <a:cs typeface="Arial" pitchFamily="34" charset="0"/>
              </a:rPr>
              <a:t>What do you think your parents expect most from you? </a:t>
            </a:r>
            <a:endParaRPr lang="zh-CN" altLang="en-US" sz="2400" dirty="0">
              <a:latin typeface="Helvetica"/>
              <a:ea typeface="楷体_GB2312"/>
              <a:cs typeface="Arial" pitchFamily="34" charset="0"/>
            </a:endParaRPr>
          </a:p>
        </p:txBody>
      </p:sp>
      <p:sp>
        <p:nvSpPr>
          <p:cNvPr id="10" name="TextBox 12"/>
          <p:cNvSpPr txBox="1">
            <a:spLocks noChangeArrowheads="1"/>
          </p:cNvSpPr>
          <p:nvPr/>
        </p:nvSpPr>
        <p:spPr bwMode="auto">
          <a:xfrm>
            <a:off x="1723136" y="2928989"/>
            <a:ext cx="6521272" cy="2239844"/>
          </a:xfrm>
          <a:prstGeom prst="rect">
            <a:avLst/>
          </a:prstGeom>
          <a:noFill/>
          <a:ln w="9525">
            <a:noFill/>
            <a:miter lim="800000"/>
            <a:headEnd/>
            <a:tailEnd/>
          </a:ln>
        </p:spPr>
        <p:txBody>
          <a:bodyPr wrap="square">
            <a:spAutoFit/>
          </a:bodyPr>
          <a:lstStyle/>
          <a:p>
            <a:pPr marL="182563" indent="-182563" fontAlgn="auto">
              <a:lnSpc>
                <a:spcPct val="150000"/>
              </a:lnSpc>
              <a:spcBef>
                <a:spcPts val="0"/>
              </a:spcBef>
              <a:spcAft>
                <a:spcPts val="0"/>
              </a:spcAft>
              <a:buFont typeface="Arial" pitchFamily="34" charset="0"/>
              <a:buChar char="•"/>
              <a:defRPr/>
            </a:pPr>
            <a:r>
              <a:rPr lang="en-US" altLang="zh-CN" sz="2400" dirty="0" smtClean="0">
                <a:latin typeface="Helvetica"/>
                <a:ea typeface="楷体_GB2312" pitchFamily="49" charset="-122"/>
              </a:rPr>
              <a:t>To have a good education;</a:t>
            </a:r>
            <a:endParaRPr lang="zh-CN" altLang="en-US" sz="2400" dirty="0" smtClean="0">
              <a:latin typeface="Helvetica"/>
              <a:ea typeface="楷体_GB2312" pitchFamily="49" charset="-122"/>
            </a:endParaRPr>
          </a:p>
          <a:p>
            <a:pPr marL="182563" indent="-182563" fontAlgn="auto">
              <a:lnSpc>
                <a:spcPct val="150000"/>
              </a:lnSpc>
              <a:spcBef>
                <a:spcPts val="0"/>
              </a:spcBef>
              <a:spcAft>
                <a:spcPts val="0"/>
              </a:spcAft>
              <a:buFont typeface="Arial" pitchFamily="34" charset="0"/>
              <a:buChar char="•"/>
              <a:defRPr/>
            </a:pPr>
            <a:r>
              <a:rPr lang="en-US" altLang="zh-CN" sz="2400" dirty="0" smtClean="0">
                <a:latin typeface="Helvetica"/>
                <a:ea typeface="楷体_GB2312" pitchFamily="49" charset="-122"/>
              </a:rPr>
              <a:t>To land a satisfactory job to support myself; </a:t>
            </a:r>
            <a:endParaRPr lang="zh-CN" altLang="en-US" sz="2400" dirty="0" smtClean="0">
              <a:latin typeface="Helvetica"/>
              <a:ea typeface="楷体_GB2312" pitchFamily="49" charset="-122"/>
            </a:endParaRPr>
          </a:p>
          <a:p>
            <a:pPr marL="182563" indent="-182563" fontAlgn="auto">
              <a:lnSpc>
                <a:spcPct val="150000"/>
              </a:lnSpc>
              <a:spcBef>
                <a:spcPts val="0"/>
              </a:spcBef>
              <a:spcAft>
                <a:spcPts val="0"/>
              </a:spcAft>
              <a:buFont typeface="Arial" pitchFamily="34" charset="0"/>
              <a:buChar char="•"/>
              <a:defRPr/>
            </a:pPr>
            <a:r>
              <a:rPr lang="en-US" altLang="zh-CN" sz="2400" dirty="0" smtClean="0">
                <a:latin typeface="Helvetica"/>
                <a:ea typeface="楷体_GB2312" pitchFamily="49" charset="-122"/>
              </a:rPr>
              <a:t>To be honest and mature; </a:t>
            </a:r>
            <a:endParaRPr lang="zh-CN" altLang="en-US" sz="2400" dirty="0" smtClean="0">
              <a:latin typeface="Helvetica"/>
              <a:ea typeface="楷体_GB2312" pitchFamily="49" charset="-122"/>
            </a:endParaRPr>
          </a:p>
          <a:p>
            <a:pPr marL="182563" indent="-182563" fontAlgn="auto">
              <a:lnSpc>
                <a:spcPct val="150000"/>
              </a:lnSpc>
              <a:spcBef>
                <a:spcPts val="0"/>
              </a:spcBef>
              <a:spcAft>
                <a:spcPts val="0"/>
              </a:spcAft>
              <a:buFont typeface="Arial" pitchFamily="34" charset="0"/>
              <a:buChar char="•"/>
              <a:defRPr/>
            </a:pPr>
            <a:r>
              <a:rPr lang="en-US" altLang="zh-CN" sz="2400" dirty="0" smtClean="0">
                <a:latin typeface="Helvetica"/>
                <a:ea typeface="楷体_GB2312" pitchFamily="49" charset="-122"/>
              </a:rPr>
              <a:t>To be the best.</a:t>
            </a:r>
            <a:endParaRPr lang="en-US" altLang="zh-CN" sz="2400" dirty="0">
              <a:latin typeface="Helvetica"/>
              <a:ea typeface="楷体_GB2312" pitchFamily="49" charset="-122"/>
            </a:endParaRPr>
          </a:p>
        </p:txBody>
      </p:sp>
      <p:grpSp>
        <p:nvGrpSpPr>
          <p:cNvPr id="7" name="组合 6"/>
          <p:cNvGrpSpPr/>
          <p:nvPr/>
        </p:nvGrpSpPr>
        <p:grpSpPr>
          <a:xfrm>
            <a:off x="-7938" y="9525"/>
            <a:ext cx="8158188" cy="1187450"/>
            <a:chOff x="-7938" y="9525"/>
            <a:chExt cx="8158188" cy="1187450"/>
          </a:xfrm>
        </p:grpSpPr>
        <p:pic>
          <p:nvPicPr>
            <p:cNvPr id="8" name="Picture 3"/>
            <p:cNvPicPr>
              <a:picLocks noChangeAspect="1" noChangeArrowheads="1"/>
            </p:cNvPicPr>
            <p:nvPr/>
          </p:nvPicPr>
          <p:blipFill>
            <a:blip r:embed="rId4" cstate="print"/>
            <a:srcRect/>
            <a:stretch>
              <a:fillRect/>
            </a:stretch>
          </p:blipFill>
          <p:spPr bwMode="auto">
            <a:xfrm>
              <a:off x="-7938" y="9525"/>
              <a:ext cx="4645026" cy="1187450"/>
            </a:xfrm>
            <a:prstGeom prst="rect">
              <a:avLst/>
            </a:prstGeom>
            <a:noFill/>
            <a:ln w="9525">
              <a:noFill/>
              <a:miter lim="800000"/>
              <a:headEnd/>
              <a:tailEnd/>
            </a:ln>
          </p:spPr>
        </p:pic>
        <p:sp>
          <p:nvSpPr>
            <p:cNvPr id="9" name="TextBox 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1" name="矩形 10"/>
            <p:cNvSpPr/>
            <p:nvPr/>
          </p:nvSpPr>
          <p:spPr>
            <a:xfrm>
              <a:off x="4786314" y="428604"/>
              <a:ext cx="3363936" cy="572464"/>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Listen and talk</a:t>
              </a:r>
              <a:endParaRPr lang="zh-CN" altLang="en-US" sz="2400" b="1" dirty="0" smtClean="0">
                <a:solidFill>
                  <a:srgbClr val="0070C0"/>
                </a:solidFill>
                <a:latin typeface="Helvetica"/>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4" cstate="print"/>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187624" y="3071810"/>
            <a:ext cx="5884706" cy="2446182"/>
          </a:xfrm>
          <a:prstGeom prst="rect">
            <a:avLst/>
          </a:prstGeom>
          <a:noFill/>
          <a:effectLst>
            <a:glow rad="139700">
              <a:schemeClr val="accent3">
                <a:satMod val="175000"/>
                <a:alpha val="40000"/>
              </a:schemeClr>
            </a:glow>
          </a:effectLst>
        </p:spPr>
        <p:txBody>
          <a:bodyPr>
            <a:spAutoFit/>
          </a:bodyPr>
          <a:lstStyle/>
          <a:p>
            <a:pPr algn="just" fontAlgn="auto">
              <a:lnSpc>
                <a:spcPct val="130000"/>
              </a:lnSpc>
              <a:spcBef>
                <a:spcPct val="50000"/>
              </a:spcBef>
              <a:spcAft>
                <a:spcPts val="0"/>
              </a:spcAft>
              <a:defRPr/>
            </a:pPr>
            <a:r>
              <a:rPr kumimoji="1" lang="en-US" altLang="zh-CN" sz="2400" dirty="0">
                <a:effectLst>
                  <a:glow rad="101600">
                    <a:srgbClr val="000000">
                      <a:alpha val="60000"/>
                    </a:srgbClr>
                  </a:glow>
                </a:effectLst>
                <a:latin typeface="+mn-lt"/>
                <a:ea typeface="+mn-ea"/>
              </a:rPr>
              <a:t>      </a:t>
            </a:r>
            <a:r>
              <a:rPr lang="en-US" altLang="zh-CN" sz="2400" dirty="0" smtClean="0">
                <a:latin typeface="Helvetica"/>
                <a:ea typeface="楷体_GB2312" pitchFamily="49" charset="-122"/>
              </a:rPr>
              <a:t>Some American parents might think their children need better educations to ___________ with China and other countries. But how much do the parents themselves need to change? </a:t>
            </a:r>
            <a:endParaRPr lang="en-US" altLang="zh-CN" sz="2400" dirty="0">
              <a:latin typeface="Helvetica"/>
              <a:ea typeface="楷体_GB2312" pitchFamily="49" charset="-122"/>
            </a:endParaRPr>
          </a:p>
        </p:txBody>
      </p:sp>
      <p:sp>
        <p:nvSpPr>
          <p:cNvPr id="14343" name="TextBox 4"/>
          <p:cNvSpPr txBox="1">
            <a:spLocks noChangeArrowheads="1"/>
          </p:cNvSpPr>
          <p:nvPr/>
        </p:nvSpPr>
        <p:spPr bwMode="auto">
          <a:xfrm>
            <a:off x="1331913" y="2492375"/>
            <a:ext cx="5919787" cy="369888"/>
          </a:xfrm>
          <a:prstGeom prst="rect">
            <a:avLst/>
          </a:prstGeom>
          <a:noFill/>
          <a:ln w="9525">
            <a:noFill/>
            <a:miter lim="800000"/>
            <a:headEnd/>
            <a:tailEnd/>
          </a:ln>
        </p:spPr>
        <p:txBody>
          <a:bodyPr>
            <a:spAutoFit/>
          </a:bodyPr>
          <a:lstStyle/>
          <a:p>
            <a:r>
              <a:rPr lang="en-US" altLang="zh-CN" b="1" i="1">
                <a:solidFill>
                  <a:srgbClr val="0070C0"/>
                </a:solidFill>
                <a:latin typeface="Helvetica"/>
                <a:ea typeface="Helvetica Neue"/>
                <a:cs typeface="Helvetica Neue"/>
              </a:rPr>
              <a:t>This is the VOA Special English Education Report.</a:t>
            </a:r>
            <a:endParaRPr lang="zh-CN" altLang="en-US" b="1" i="1">
              <a:solidFill>
                <a:srgbClr val="0070C0"/>
              </a:solidFill>
              <a:latin typeface="Helvetica"/>
              <a:ea typeface="Helvetica Neue"/>
              <a:cs typeface="Helvetica Neue"/>
            </a:endParaRPr>
          </a:p>
        </p:txBody>
      </p:sp>
      <p:sp>
        <p:nvSpPr>
          <p:cNvPr id="9" name="Text Box 41"/>
          <p:cNvSpPr txBox="1">
            <a:spLocks noChangeArrowheads="1"/>
          </p:cNvSpPr>
          <p:nvPr/>
        </p:nvSpPr>
        <p:spPr bwMode="auto">
          <a:xfrm>
            <a:off x="1475656" y="4071942"/>
            <a:ext cx="1358900" cy="369888"/>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compete </a:t>
            </a:r>
            <a:endParaRPr lang="en-US" altLang="zh-CN" sz="2400" b="1" dirty="0">
              <a:solidFill>
                <a:srgbClr val="0070C0"/>
              </a:solidFill>
              <a:latin typeface="Helvetica"/>
              <a:ea typeface="Helvetica Neue"/>
              <a:cs typeface="Helvetica Neue"/>
            </a:endParaRPr>
          </a:p>
        </p:txBody>
      </p:sp>
      <p:sp>
        <p:nvSpPr>
          <p:cNvPr id="16" name="右箭头 15">
            <a:hlinkClick r:id="" action="ppaction://hlinkshowjump?jump=nextslide"/>
          </p:cNvPr>
          <p:cNvSpPr/>
          <p:nvPr/>
        </p:nvSpPr>
        <p:spPr>
          <a:xfrm>
            <a:off x="5057816" y="57150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4" name="c1.mp3">
            <a:hlinkClick r:id="" action="ppaction://media"/>
          </p:cNvPr>
          <p:cNvPicPr>
            <a:picLocks noRot="1" noChangeAspect="1"/>
          </p:cNvPicPr>
          <p:nvPr>
            <a:audioFile r:link="rId1"/>
          </p:nvPr>
        </p:nvPicPr>
        <p:blipFill>
          <a:blip r:embed="rId5"/>
          <a:stretch>
            <a:fillRect/>
          </a:stretch>
        </p:blipFill>
        <p:spPr>
          <a:xfrm>
            <a:off x="914100" y="2524919"/>
            <a:ext cx="304800" cy="304800"/>
          </a:xfrm>
          <a:prstGeom prst="rect">
            <a:avLst/>
          </a:prstGeom>
        </p:spPr>
      </p:pic>
      <p:sp>
        <p:nvSpPr>
          <p:cNvPr id="12" name="矩形 7"/>
          <p:cNvSpPr>
            <a:spLocks noChangeArrowheads="1"/>
          </p:cNvSpPr>
          <p:nvPr/>
        </p:nvSpPr>
        <p:spPr bwMode="auto">
          <a:xfrm>
            <a:off x="899592" y="1098550"/>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grpSp>
        <p:nvGrpSpPr>
          <p:cNvPr id="13" name="组合 12"/>
          <p:cNvGrpSpPr>
            <a:grpSpLocks/>
          </p:cNvGrpSpPr>
          <p:nvPr/>
        </p:nvGrpSpPr>
        <p:grpSpPr bwMode="auto">
          <a:xfrm>
            <a:off x="-7938" y="9525"/>
            <a:ext cx="8723313" cy="1187450"/>
            <a:chOff x="-7938" y="9525"/>
            <a:chExt cx="8723313" cy="1187450"/>
          </a:xfrm>
        </p:grpSpPr>
        <p:sp>
          <p:nvSpPr>
            <p:cNvPr id="15"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70C0"/>
                  </a:solidFill>
                  <a:latin typeface="Helvetica" pitchFamily="2" charset="0"/>
                  <a:ea typeface="Helvetica Neue"/>
                  <a:cs typeface="Helvetica Neue"/>
                </a:rPr>
                <a:t>Compound dictation</a:t>
              </a:r>
              <a:endParaRPr lang="zh-CN" altLang="en-US" sz="2400" b="1">
                <a:solidFill>
                  <a:srgbClr val="0070C0"/>
                </a:solidFill>
                <a:latin typeface="Helvetica" pitchFamily="2" charset="0"/>
                <a:ea typeface="Helvetica Neue"/>
                <a:cs typeface="Helvetica Neue"/>
              </a:endParaRPr>
            </a:p>
          </p:txBody>
        </p:sp>
        <p:pic>
          <p:nvPicPr>
            <p:cNvPr id="18"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4"/>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9322" fill="hold"/>
                                        <p:tgtEl>
                                          <p:spTgt spid="14"/>
                                        </p:tgtEl>
                                      </p:cBhvr>
                                    </p:cmd>
                                  </p:childTnLst>
                                </p:cTn>
                              </p:par>
                            </p:childTnLst>
                          </p:cTn>
                        </p:par>
                      </p:childTnLst>
                    </p:cTn>
                  </p:par>
                </p:childTnLst>
              </p:cTn>
              <p:nextCondLst>
                <p:cond evt="onClick" delay="0">
                  <p:tgtEl>
                    <p:spTgt spid="14"/>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4" cstate="print"/>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453238" y="2786058"/>
            <a:ext cx="5798164" cy="3194721"/>
          </a:xfrm>
          <a:prstGeom prst="rect">
            <a:avLst/>
          </a:prstGeom>
          <a:noFill/>
          <a:effectLst>
            <a:glow rad="139700">
              <a:schemeClr val="accent3">
                <a:satMod val="175000"/>
                <a:alpha val="40000"/>
              </a:schemeClr>
            </a:glow>
          </a:effectLst>
        </p:spPr>
        <p:txBody>
          <a:bodyPr>
            <a:spAutoFit/>
          </a:bodyPr>
          <a:lstStyle/>
          <a:p>
            <a:pPr algn="just" fontAlgn="auto">
              <a:lnSpc>
                <a:spcPct val="120000"/>
              </a:lnSpc>
              <a:spcBef>
                <a:spcPct val="50000"/>
              </a:spcBef>
              <a:spcAft>
                <a:spcPts val="0"/>
              </a:spcAft>
              <a:defRPr/>
            </a:pPr>
            <a:r>
              <a:rPr lang="en-US" altLang="zh-CN" sz="2400" dirty="0" smtClean="0">
                <a:latin typeface="Helvetica"/>
                <a:ea typeface="楷体_GB2312" pitchFamily="49" charset="-122"/>
              </a:rPr>
              <a:t>A new book called</a:t>
            </a:r>
            <a:r>
              <a:rPr lang="en-US" altLang="zh-CN" sz="2400" i="1" dirty="0" smtClean="0">
                <a:latin typeface="Helvetica"/>
                <a:ea typeface="楷体_GB2312" pitchFamily="49" charset="-122"/>
              </a:rPr>
              <a:t> Battle Hymn of the Tiger Mother</a:t>
            </a:r>
            <a:r>
              <a:rPr lang="en-US" altLang="zh-CN" sz="2400" dirty="0" smtClean="0">
                <a:latin typeface="Helvetica"/>
                <a:ea typeface="楷体_GB2312" pitchFamily="49" charset="-122"/>
              </a:rPr>
              <a:t> by Amy Chua has caused a _________ about cultural differences in ____________. Ms. Chua is a professor at the Yale Law School in New Haven, Connecticut, and the mother of two daughters. </a:t>
            </a:r>
            <a:endParaRPr lang="en-US" altLang="zh-CN" sz="2400" dirty="0">
              <a:latin typeface="Helvetica"/>
              <a:ea typeface="楷体_GB2312" pitchFamily="49" charset="-122"/>
            </a:endParaRPr>
          </a:p>
        </p:txBody>
      </p:sp>
      <p:sp>
        <p:nvSpPr>
          <p:cNvPr id="13" name="Text Box 43"/>
          <p:cNvSpPr txBox="1">
            <a:spLocks noChangeArrowheads="1"/>
          </p:cNvSpPr>
          <p:nvPr/>
        </p:nvSpPr>
        <p:spPr bwMode="auto">
          <a:xfrm rot="10800000" flipV="1">
            <a:off x="1453238" y="3714752"/>
            <a:ext cx="1636713" cy="369888"/>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debate</a:t>
            </a:r>
            <a:endParaRPr lang="en-US" altLang="zh-CN" sz="2400" b="1" dirty="0">
              <a:solidFill>
                <a:srgbClr val="0070C0"/>
              </a:solidFill>
              <a:latin typeface="Helvetica"/>
              <a:ea typeface="Helvetica Neue"/>
              <a:cs typeface="Helvetica Neue"/>
            </a:endParaRPr>
          </a:p>
        </p:txBody>
      </p:sp>
      <p:sp>
        <p:nvSpPr>
          <p:cNvPr id="14" name="Text Box 208"/>
          <p:cNvSpPr txBox="1">
            <a:spLocks noChangeArrowheads="1"/>
          </p:cNvSpPr>
          <p:nvPr/>
        </p:nvSpPr>
        <p:spPr bwMode="auto">
          <a:xfrm rot="10800000" flipV="1">
            <a:off x="1403649" y="4143380"/>
            <a:ext cx="2128889" cy="369332"/>
          </a:xfrm>
          <a:prstGeom prst="rect">
            <a:avLst/>
          </a:prstGeom>
          <a:noFill/>
          <a:ln w="9525" algn="ctr">
            <a:noFill/>
            <a:miter lim="800000"/>
            <a:headEnd/>
            <a:tailEnd/>
          </a:ln>
        </p:spPr>
        <p:txBody>
          <a:bodyPr wrap="square" lIns="0" tIns="0" rIns="0" bIns="0">
            <a:spAutoFit/>
          </a:bodyPr>
          <a:lstStyle/>
          <a:p>
            <a:pPr algn="ctr">
              <a:spcBef>
                <a:spcPct val="50000"/>
              </a:spcBef>
            </a:pPr>
            <a:r>
              <a:rPr lang="en-US" altLang="zh-CN" sz="2400" b="1" dirty="0" smtClean="0">
                <a:solidFill>
                  <a:srgbClr val="0070C0"/>
                </a:solidFill>
                <a:latin typeface="Helvetica"/>
                <a:ea typeface="Helvetica Neue"/>
                <a:cs typeface="Helvetica Neue"/>
              </a:rPr>
              <a:t>parenting</a:t>
            </a:r>
            <a:r>
              <a:rPr lang="en-US" altLang="zh-CN" b="1" dirty="0" smtClean="0">
                <a:solidFill>
                  <a:srgbClr val="0070C0"/>
                </a:solidFill>
                <a:latin typeface="Helvetica"/>
                <a:ea typeface="Helvetica Neue"/>
                <a:cs typeface="Helvetica Neue"/>
              </a:rPr>
              <a:t> </a:t>
            </a:r>
            <a:endParaRPr lang="en-US" altLang="zh-CN" b="1" dirty="0">
              <a:solidFill>
                <a:srgbClr val="0070C0"/>
              </a:solidFill>
              <a:latin typeface="Helvetica"/>
              <a:ea typeface="Helvetica Neue"/>
              <a:cs typeface="Helvetica Neue"/>
            </a:endParaRPr>
          </a:p>
        </p:txBody>
      </p:sp>
      <p:sp>
        <p:nvSpPr>
          <p:cNvPr id="22" name="右箭头 21">
            <a:hlinkClick r:id="" action="ppaction://hlinkshowjump?jump=nextslide"/>
          </p:cNvPr>
          <p:cNvSpPr/>
          <p:nvPr/>
        </p:nvSpPr>
        <p:spPr>
          <a:xfrm>
            <a:off x="5486444" y="578132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6" name="c2.mp3">
            <a:hlinkClick r:id="" action="ppaction://media"/>
          </p:cNvPr>
          <p:cNvPicPr>
            <a:picLocks noRot="1" noChangeAspect="1"/>
          </p:cNvPicPr>
          <p:nvPr>
            <a:audioFile r:link="rId1"/>
          </p:nvPr>
        </p:nvPicPr>
        <p:blipFill>
          <a:blip r:embed="rId5"/>
          <a:stretch>
            <a:fillRect/>
          </a:stretch>
        </p:blipFill>
        <p:spPr>
          <a:xfrm>
            <a:off x="904576" y="2557463"/>
            <a:ext cx="304800" cy="304800"/>
          </a:xfrm>
          <a:prstGeom prst="rect">
            <a:avLst/>
          </a:prstGeom>
        </p:spPr>
      </p:pic>
      <p:sp>
        <p:nvSpPr>
          <p:cNvPr id="15" name="矩形 7"/>
          <p:cNvSpPr>
            <a:spLocks noChangeArrowheads="1"/>
          </p:cNvSpPr>
          <p:nvPr/>
        </p:nvSpPr>
        <p:spPr bwMode="auto">
          <a:xfrm>
            <a:off x="899592" y="1098550"/>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grpSp>
        <p:nvGrpSpPr>
          <p:cNvPr id="12" name="组合 11"/>
          <p:cNvGrpSpPr>
            <a:grpSpLocks/>
          </p:cNvGrpSpPr>
          <p:nvPr/>
        </p:nvGrpSpPr>
        <p:grpSpPr bwMode="auto">
          <a:xfrm>
            <a:off x="-7938" y="9525"/>
            <a:ext cx="8723313" cy="1187450"/>
            <a:chOff x="-7938" y="9525"/>
            <a:chExt cx="8723313" cy="1187450"/>
          </a:xfrm>
        </p:grpSpPr>
        <p:sp>
          <p:nvSpPr>
            <p:cNvPr id="18"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70C0"/>
                  </a:solidFill>
                  <a:latin typeface="Helvetica" pitchFamily="2" charset="0"/>
                  <a:ea typeface="Helvetica Neue"/>
                  <a:cs typeface="Helvetica Neue"/>
                </a:rPr>
                <a:t>Compound dictation</a:t>
              </a:r>
              <a:endParaRPr lang="zh-CN" altLang="en-US" sz="2400" b="1">
                <a:solidFill>
                  <a:srgbClr val="0070C0"/>
                </a:solidFill>
                <a:latin typeface="Helvetica" pitchFamily="2" charset="0"/>
                <a:ea typeface="Helvetica Neue"/>
                <a:cs typeface="Helvetica Neue"/>
              </a:endParaRPr>
            </a:p>
          </p:txBody>
        </p:sp>
        <p:pic>
          <p:nvPicPr>
            <p:cNvPr id="19"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0471" fill="hold"/>
                                        <p:tgtEl>
                                          <p:spTgt spid="16"/>
                                        </p:tgtEl>
                                      </p:cBhvr>
                                    </p:cmd>
                                  </p:childTnLst>
                                </p:cTn>
                              </p:par>
                            </p:childTnLst>
                          </p:cTn>
                        </p:par>
                      </p:childTnLst>
                    </p:cTn>
                  </p:par>
                </p:childTnLst>
              </p:cTn>
              <p:nextCondLst>
                <p:cond evt="onClick" delay="0">
                  <p:tgtEl>
                    <p:spTgt spid="16"/>
                  </p:tgtEl>
                </p:cond>
              </p:nextCondLst>
            </p:seq>
            <p:audio>
              <p:cMediaNode>
                <p:cTn id="27"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p:cNvPicPr>
            <a:picLocks noChangeAspect="1" noChangeArrowheads="1"/>
          </p:cNvPicPr>
          <p:nvPr/>
        </p:nvPicPr>
        <p:blipFill>
          <a:blip r:embed="rId4" cstate="print"/>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907906" y="2941638"/>
            <a:ext cx="6343794" cy="3416320"/>
          </a:xfrm>
          <a:prstGeom prst="rect">
            <a:avLst/>
          </a:prstGeom>
          <a:noFill/>
          <a:effectLst>
            <a:glow rad="139700">
              <a:schemeClr val="accent3">
                <a:satMod val="175000"/>
                <a:alpha val="40000"/>
              </a:schemeClr>
            </a:glow>
          </a:effectLst>
        </p:spPr>
        <p:txBody>
          <a:bodyPr wrap="square">
            <a:spAutoFit/>
          </a:bodyPr>
          <a:lstStyle/>
          <a:p>
            <a:pPr algn="just" fontAlgn="auto">
              <a:lnSpc>
                <a:spcPct val="150000"/>
              </a:lnSpc>
              <a:spcBef>
                <a:spcPts val="600"/>
              </a:spcBef>
              <a:spcAft>
                <a:spcPts val="0"/>
              </a:spcAft>
              <a:defRPr/>
            </a:pPr>
            <a:r>
              <a:rPr lang="en-US" altLang="zh-CN" sz="2400" dirty="0" smtClean="0">
                <a:latin typeface="Helvetica"/>
                <a:ea typeface="楷体_GB2312" pitchFamily="49" charset="-122"/>
              </a:rPr>
              <a:t>She was ________ in the American Midwest by ____________ Chinese parents. In the Chinese culture, the tiger represents ___________ and power. In her book, Ms. Chua writes about how she demanded excellence from her daughters.</a:t>
            </a:r>
            <a:endParaRPr lang="en-US" altLang="zh-CN" sz="2400" dirty="0">
              <a:latin typeface="Helvetica"/>
              <a:ea typeface="楷体_GB2312" pitchFamily="49" charset="-122"/>
            </a:endParaRPr>
          </a:p>
        </p:txBody>
      </p:sp>
      <p:sp>
        <p:nvSpPr>
          <p:cNvPr id="12" name="Text Box 50"/>
          <p:cNvSpPr txBox="1">
            <a:spLocks noChangeArrowheads="1"/>
          </p:cNvSpPr>
          <p:nvPr/>
        </p:nvSpPr>
        <p:spPr bwMode="auto">
          <a:xfrm>
            <a:off x="2357422" y="3094173"/>
            <a:ext cx="1000137" cy="406265"/>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raised</a:t>
            </a:r>
            <a:endParaRPr lang="en-US" altLang="zh-CN" sz="2400" b="1" dirty="0">
              <a:solidFill>
                <a:srgbClr val="0070C0"/>
              </a:solidFill>
              <a:latin typeface="Helvetica"/>
              <a:ea typeface="Helvetica Neue"/>
              <a:cs typeface="Helvetica Neue"/>
            </a:endParaRPr>
          </a:p>
        </p:txBody>
      </p:sp>
      <p:sp>
        <p:nvSpPr>
          <p:cNvPr id="13" name="Text Box 50"/>
          <p:cNvSpPr txBox="1">
            <a:spLocks noChangeArrowheads="1"/>
          </p:cNvSpPr>
          <p:nvPr/>
        </p:nvSpPr>
        <p:spPr bwMode="auto">
          <a:xfrm rot="10800000" flipV="1">
            <a:off x="1714481" y="3628743"/>
            <a:ext cx="1744664" cy="443198"/>
          </a:xfrm>
          <a:prstGeom prst="rect">
            <a:avLst/>
          </a:prstGeom>
          <a:noFill/>
          <a:ln w="9525" algn="ctr">
            <a:noFill/>
            <a:miter lim="800000"/>
            <a:headEnd/>
            <a:tailEnd/>
          </a:ln>
        </p:spPr>
        <p:txBody>
          <a:bodyPr wrap="square" lIns="0" tIns="0" rIns="0" bIns="0">
            <a:spAutoFit/>
          </a:bodyPr>
          <a:lstStyle/>
          <a:p>
            <a:pPr fontAlgn="auto">
              <a:lnSpc>
                <a:spcPct val="120000"/>
              </a:lnSpc>
              <a:spcBef>
                <a:spcPct val="50000"/>
              </a:spcBef>
              <a:spcAft>
                <a:spcPts val="0"/>
              </a:spcAft>
              <a:defRPr/>
            </a:pPr>
            <a:r>
              <a:rPr lang="en-US" altLang="zh-CN" sz="2400" b="1" dirty="0" smtClean="0">
                <a:solidFill>
                  <a:srgbClr val="0070C0"/>
                </a:solidFill>
                <a:uFill>
                  <a:solidFill>
                    <a:schemeClr val="tx1"/>
                  </a:solidFill>
                </a:uFill>
                <a:latin typeface="Helvetica"/>
                <a:ea typeface="Helvetica Neue"/>
                <a:cs typeface="Helvetica Neue"/>
              </a:rPr>
              <a:t>immigrant</a:t>
            </a:r>
            <a:endParaRPr lang="en-US" altLang="zh-CN" sz="2400" b="1" dirty="0">
              <a:solidFill>
                <a:srgbClr val="0070C0"/>
              </a:solidFill>
              <a:uFill>
                <a:solidFill>
                  <a:schemeClr val="tx1"/>
                </a:solidFill>
              </a:uFill>
              <a:latin typeface="Helvetica"/>
              <a:ea typeface="Helvetica Neue"/>
              <a:cs typeface="Helvetica Neue"/>
            </a:endParaRPr>
          </a:p>
        </p:txBody>
      </p:sp>
      <p:sp>
        <p:nvSpPr>
          <p:cNvPr id="23" name="右箭头 22">
            <a:hlinkClick r:id="" action="ppaction://hlinkshowjump?jump=nextslide"/>
          </p:cNvPr>
          <p:cNvSpPr/>
          <p:nvPr/>
        </p:nvSpPr>
        <p:spPr>
          <a:xfrm>
            <a:off x="5700758" y="578645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Text Box 50"/>
          <p:cNvSpPr txBox="1">
            <a:spLocks noChangeArrowheads="1"/>
          </p:cNvSpPr>
          <p:nvPr/>
        </p:nvSpPr>
        <p:spPr bwMode="auto">
          <a:xfrm rot="10800000" flipV="1">
            <a:off x="1357291" y="4700314"/>
            <a:ext cx="1500198" cy="443198"/>
          </a:xfrm>
          <a:prstGeom prst="rect">
            <a:avLst/>
          </a:prstGeom>
          <a:noFill/>
          <a:ln w="9525" algn="ctr">
            <a:noFill/>
            <a:miter lim="800000"/>
            <a:headEnd/>
            <a:tailEnd/>
          </a:ln>
        </p:spPr>
        <p:txBody>
          <a:bodyPr wrap="square" lIns="0" tIns="0" rIns="0" bIns="0">
            <a:spAutoFit/>
          </a:bodyPr>
          <a:lstStyle/>
          <a:p>
            <a:pPr fontAlgn="auto">
              <a:lnSpc>
                <a:spcPct val="120000"/>
              </a:lnSpc>
              <a:spcBef>
                <a:spcPct val="50000"/>
              </a:spcBef>
              <a:spcAft>
                <a:spcPts val="0"/>
              </a:spcAft>
              <a:defRPr/>
            </a:pPr>
            <a:r>
              <a:rPr lang="en-US" altLang="zh-CN" sz="2400" b="1" dirty="0" smtClean="0">
                <a:solidFill>
                  <a:srgbClr val="0070C0"/>
                </a:solidFill>
                <a:uFill>
                  <a:solidFill>
                    <a:schemeClr val="tx1"/>
                  </a:solidFill>
                </a:uFill>
                <a:latin typeface="Helvetica"/>
                <a:ea typeface="Helvetica Neue"/>
                <a:cs typeface="Helvetica Neue"/>
              </a:rPr>
              <a:t>strength</a:t>
            </a:r>
            <a:endParaRPr lang="en-US" altLang="zh-CN" sz="2400" b="1" dirty="0">
              <a:solidFill>
                <a:srgbClr val="0070C0"/>
              </a:solidFill>
              <a:uFill>
                <a:solidFill>
                  <a:schemeClr val="tx1"/>
                </a:solidFill>
              </a:uFill>
              <a:latin typeface="Helvetica"/>
              <a:ea typeface="Helvetica Neue"/>
              <a:cs typeface="Helvetica Neue"/>
            </a:endParaRPr>
          </a:p>
        </p:txBody>
      </p:sp>
      <p:pic>
        <p:nvPicPr>
          <p:cNvPr id="15" name="c3.mp3">
            <a:hlinkClick r:id="" action="ppaction://media"/>
          </p:cNvPr>
          <p:cNvPicPr>
            <a:picLocks noRot="1" noChangeAspect="1"/>
          </p:cNvPicPr>
          <p:nvPr>
            <a:audioFile r:link="rId1"/>
          </p:nvPr>
        </p:nvPicPr>
        <p:blipFill>
          <a:blip r:embed="rId5"/>
          <a:stretch>
            <a:fillRect/>
          </a:stretch>
        </p:blipFill>
        <p:spPr>
          <a:xfrm>
            <a:off x="919138" y="2492896"/>
            <a:ext cx="304800" cy="304800"/>
          </a:xfrm>
          <a:prstGeom prst="rect">
            <a:avLst/>
          </a:prstGeom>
        </p:spPr>
      </p:pic>
      <p:sp>
        <p:nvSpPr>
          <p:cNvPr id="16" name="矩形 7"/>
          <p:cNvSpPr>
            <a:spLocks noChangeArrowheads="1"/>
          </p:cNvSpPr>
          <p:nvPr/>
        </p:nvSpPr>
        <p:spPr bwMode="auto">
          <a:xfrm>
            <a:off x="899592" y="1098550"/>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grpSp>
        <p:nvGrpSpPr>
          <p:cNvPr id="18" name="组合 17"/>
          <p:cNvGrpSpPr>
            <a:grpSpLocks/>
          </p:cNvGrpSpPr>
          <p:nvPr/>
        </p:nvGrpSpPr>
        <p:grpSpPr bwMode="auto">
          <a:xfrm>
            <a:off x="-7938" y="9525"/>
            <a:ext cx="8723313" cy="1187450"/>
            <a:chOff x="-7938" y="9525"/>
            <a:chExt cx="8723313" cy="1187450"/>
          </a:xfrm>
        </p:grpSpPr>
        <p:sp>
          <p:nvSpPr>
            <p:cNvPr id="19"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70C0"/>
                  </a:solidFill>
                  <a:latin typeface="Helvetica" pitchFamily="2" charset="0"/>
                  <a:ea typeface="Helvetica Neue"/>
                  <a:cs typeface="Helvetica Neue"/>
                </a:rPr>
                <a:t>Compound dictation</a:t>
              </a:r>
              <a:endParaRPr lang="zh-CN" altLang="en-US" sz="2400" b="1">
                <a:solidFill>
                  <a:srgbClr val="0070C0"/>
                </a:solidFill>
                <a:latin typeface="Helvetica" pitchFamily="2" charset="0"/>
                <a:ea typeface="Helvetica Neue"/>
                <a:cs typeface="Helvetica Neue"/>
              </a:endParaRPr>
            </a:p>
          </p:txBody>
        </p:sp>
        <p:pic>
          <p:nvPicPr>
            <p:cNvPr id="20"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Box 20"/>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766" fill="hold"/>
                                        <p:tgtEl>
                                          <p:spTgt spid="15"/>
                                        </p:tgtEl>
                                      </p:cBhvr>
                                    </p:cmd>
                                  </p:childTnLst>
                                </p:cTn>
                              </p:par>
                            </p:childTnLst>
                          </p:cTn>
                        </p:par>
                      </p:childTnLst>
                    </p:cTn>
                  </p:par>
                </p:childTnLst>
              </p:cTn>
              <p:nextCondLst>
                <p:cond evt="onClick" delay="0">
                  <p:tgtEl>
                    <p:spTgt spid="15"/>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p:cNvPicPr>
            <a:picLocks noChangeAspect="1" noChangeArrowheads="1"/>
          </p:cNvPicPr>
          <p:nvPr/>
        </p:nvPicPr>
        <p:blipFill>
          <a:blip r:embed="rId4" cstate="print"/>
          <a:srcRect/>
          <a:stretch>
            <a:fillRect/>
          </a:stretch>
        </p:blipFill>
        <p:spPr bwMode="auto">
          <a:xfrm>
            <a:off x="71469" y="1928801"/>
            <a:ext cx="9072563" cy="4711711"/>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142976" y="2636912"/>
            <a:ext cx="5965848" cy="3347840"/>
          </a:xfrm>
          <a:prstGeom prst="rect">
            <a:avLst/>
          </a:prstGeom>
          <a:noFill/>
          <a:effectLst>
            <a:glow rad="139700">
              <a:schemeClr val="accent3">
                <a:satMod val="175000"/>
                <a:alpha val="40000"/>
              </a:schemeClr>
            </a:glow>
          </a:effectLst>
        </p:spPr>
        <p:txBody>
          <a:bodyPr wrap="square">
            <a:spAutoFit/>
          </a:bodyPr>
          <a:lstStyle/>
          <a:p>
            <a:pPr algn="just" fontAlgn="auto">
              <a:lnSpc>
                <a:spcPct val="150000"/>
              </a:lnSpc>
              <a:spcBef>
                <a:spcPct val="50000"/>
              </a:spcBef>
              <a:spcAft>
                <a:spcPts val="0"/>
              </a:spcAft>
              <a:defRPr/>
            </a:pPr>
            <a:r>
              <a:rPr lang="en-US" altLang="zh-CN" sz="2400" dirty="0" smtClean="0">
                <a:latin typeface="Helvetica"/>
                <a:ea typeface="楷体_GB2312" pitchFamily="49" charset="-122"/>
              </a:rPr>
              <a:t>For example, she ________________ burn her daughter's __________________ unless she played a piece of music perfectly. She would ________ her daughters if they failed to meet her ____________. </a:t>
            </a:r>
            <a:endParaRPr lang="zh-CN" altLang="en-US" sz="2400" dirty="0" smtClean="0">
              <a:latin typeface="Helvetica"/>
              <a:ea typeface="楷体_GB2312" pitchFamily="49" charset="-122"/>
            </a:endParaRPr>
          </a:p>
        </p:txBody>
      </p:sp>
      <p:sp>
        <p:nvSpPr>
          <p:cNvPr id="12" name="Text Box 1029"/>
          <p:cNvSpPr txBox="1">
            <a:spLocks noChangeArrowheads="1"/>
          </p:cNvSpPr>
          <p:nvPr/>
        </p:nvSpPr>
        <p:spPr bwMode="auto">
          <a:xfrm rot="10800000" flipV="1">
            <a:off x="4517231" y="2737623"/>
            <a:ext cx="2359025" cy="405624"/>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threatened to</a:t>
            </a:r>
            <a:endParaRPr lang="en-US" altLang="zh-CN" sz="2400" b="1" dirty="0">
              <a:solidFill>
                <a:srgbClr val="0070C0"/>
              </a:solidFill>
              <a:latin typeface="Helvetica"/>
              <a:ea typeface="Helvetica Neue"/>
              <a:cs typeface="Helvetica Neue"/>
            </a:endParaRPr>
          </a:p>
        </p:txBody>
      </p:sp>
      <p:sp>
        <p:nvSpPr>
          <p:cNvPr id="16" name="Text Box 1029"/>
          <p:cNvSpPr txBox="1">
            <a:spLocks noChangeArrowheads="1"/>
          </p:cNvSpPr>
          <p:nvPr/>
        </p:nvSpPr>
        <p:spPr bwMode="auto">
          <a:xfrm>
            <a:off x="4141805" y="3309128"/>
            <a:ext cx="2859087" cy="405624"/>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400" b="1" dirty="0">
                <a:solidFill>
                  <a:srgbClr val="0070C0"/>
                </a:solidFill>
                <a:latin typeface="Helvetica"/>
                <a:ea typeface="Helvetica Neue"/>
                <a:cs typeface="Helvetica Neue"/>
              </a:rPr>
              <a:t>   </a:t>
            </a:r>
            <a:r>
              <a:rPr lang="en-US" altLang="zh-CN" sz="2400" b="1" dirty="0" smtClean="0">
                <a:solidFill>
                  <a:srgbClr val="0070C0"/>
                </a:solidFill>
                <a:latin typeface="Helvetica"/>
                <a:ea typeface="Helvetica Neue"/>
                <a:cs typeface="Helvetica Neue"/>
              </a:rPr>
              <a:t>stuffed animals</a:t>
            </a:r>
            <a:endParaRPr lang="en-US" altLang="zh-CN" sz="2400" b="1" dirty="0">
              <a:solidFill>
                <a:srgbClr val="0070C0"/>
              </a:solidFill>
              <a:latin typeface="Helvetica"/>
              <a:ea typeface="Helvetica Neue"/>
              <a:cs typeface="Helvetica Neue"/>
            </a:endParaRPr>
          </a:p>
        </p:txBody>
      </p:sp>
      <p:sp>
        <p:nvSpPr>
          <p:cNvPr id="18" name="Text Box 1029"/>
          <p:cNvSpPr txBox="1">
            <a:spLocks noChangeArrowheads="1"/>
          </p:cNvSpPr>
          <p:nvPr/>
        </p:nvSpPr>
        <p:spPr bwMode="auto">
          <a:xfrm>
            <a:off x="5076056" y="4421847"/>
            <a:ext cx="1073141"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insult</a:t>
            </a:r>
            <a:endParaRPr lang="en-US" altLang="zh-CN" sz="2400" b="1" dirty="0">
              <a:solidFill>
                <a:srgbClr val="0070C0"/>
              </a:solidFill>
              <a:latin typeface="Helvetica"/>
              <a:ea typeface="Helvetica Neue"/>
              <a:cs typeface="Helvetica Neue"/>
            </a:endParaRPr>
          </a:p>
        </p:txBody>
      </p:sp>
      <p:pic>
        <p:nvPicPr>
          <p:cNvPr id="17422"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3" name="Text Box 1029"/>
          <p:cNvSpPr txBox="1">
            <a:spLocks noChangeArrowheads="1"/>
          </p:cNvSpPr>
          <p:nvPr/>
        </p:nvSpPr>
        <p:spPr bwMode="auto">
          <a:xfrm>
            <a:off x="1331913" y="5485821"/>
            <a:ext cx="1990740" cy="443198"/>
          </a:xfrm>
          <a:prstGeom prst="rect">
            <a:avLst/>
          </a:prstGeom>
          <a:noFill/>
          <a:ln w="9525" algn="ctr">
            <a:noFill/>
            <a:miter lim="800000"/>
            <a:headEnd/>
            <a:tailEnd/>
          </a:ln>
        </p:spPr>
        <p:txBody>
          <a:bodyPr wrap="square" lIns="0" tIns="0" rIns="0" bIns="0">
            <a:spAutoFit/>
          </a:bodyPr>
          <a:lstStyle/>
          <a:p>
            <a:pPr>
              <a:lnSpc>
                <a:spcPct val="120000"/>
              </a:lnSpc>
              <a:spcBef>
                <a:spcPct val="50000"/>
              </a:spcBef>
            </a:pPr>
            <a:r>
              <a:rPr lang="en-US" altLang="zh-CN" sz="2400" b="1" dirty="0" smtClean="0">
                <a:solidFill>
                  <a:srgbClr val="0070C0"/>
                </a:solidFill>
                <a:latin typeface="Helvetica"/>
                <a:ea typeface="Helvetica Neue"/>
                <a:cs typeface="Helvetica Neue"/>
              </a:rPr>
              <a:t>expectations</a:t>
            </a:r>
            <a:endParaRPr lang="en-US" altLang="zh-CN" sz="2400" b="1" dirty="0">
              <a:solidFill>
                <a:srgbClr val="0070C0"/>
              </a:solidFill>
              <a:latin typeface="Helvetica"/>
              <a:ea typeface="Helvetica Neue"/>
              <a:cs typeface="Helvetica Neue"/>
            </a:endParaRPr>
          </a:p>
        </p:txBody>
      </p:sp>
      <p:pic>
        <p:nvPicPr>
          <p:cNvPr id="14" name="c4.mp3">
            <a:hlinkClick r:id="" action="ppaction://media"/>
          </p:cNvPr>
          <p:cNvPicPr>
            <a:picLocks noRot="1" noChangeAspect="1"/>
          </p:cNvPicPr>
          <p:nvPr>
            <a:audioFile r:link="rId1"/>
          </p:nvPr>
        </p:nvPicPr>
        <p:blipFill>
          <a:blip r:embed="rId7"/>
          <a:stretch>
            <a:fillRect/>
          </a:stretch>
        </p:blipFill>
        <p:spPr>
          <a:xfrm>
            <a:off x="990576" y="2484512"/>
            <a:ext cx="304800" cy="304800"/>
          </a:xfrm>
          <a:prstGeom prst="rect">
            <a:avLst/>
          </a:prstGeom>
        </p:spPr>
      </p:pic>
      <p:sp>
        <p:nvSpPr>
          <p:cNvPr id="15" name="矩形 7"/>
          <p:cNvSpPr>
            <a:spLocks noChangeArrowheads="1"/>
          </p:cNvSpPr>
          <p:nvPr/>
        </p:nvSpPr>
        <p:spPr bwMode="auto">
          <a:xfrm>
            <a:off x="899592" y="1098550"/>
            <a:ext cx="7367588" cy="830263"/>
          </a:xfrm>
          <a:prstGeom prst="rect">
            <a:avLst/>
          </a:prstGeom>
          <a:noFill/>
          <a:ln w="9525">
            <a:noFill/>
            <a:miter lim="800000"/>
            <a:headEnd/>
            <a:tailEnd/>
          </a:ln>
        </p:spPr>
        <p:txBody>
          <a:bodyPr>
            <a:spAutoFit/>
          </a:bodyPr>
          <a:lstStyle/>
          <a:p>
            <a:pPr algn="just" eaLnBrk="0" hangingPunct="0"/>
            <a:r>
              <a:rPr lang="en-US" altLang="zh-CN" sz="2400" b="1" dirty="0">
                <a:latin typeface="Helvetica"/>
                <a:ea typeface="Helvetica Neue"/>
                <a:cs typeface="Helvetica Neue"/>
              </a:rPr>
              <a:t>Listen to a short </a:t>
            </a:r>
            <a:r>
              <a:rPr lang="en-US" altLang="zh-CN" sz="2400" b="1" dirty="0" smtClean="0">
                <a:latin typeface="Helvetica"/>
                <a:ea typeface="Helvetica Neue"/>
                <a:cs typeface="Helvetica Neue"/>
              </a:rPr>
              <a:t>passage and </a:t>
            </a:r>
            <a:r>
              <a:rPr lang="en-US" altLang="zh-CN" sz="2400" b="1" dirty="0">
                <a:latin typeface="Helvetica"/>
                <a:ea typeface="Helvetica Neue"/>
                <a:cs typeface="Helvetica Neue"/>
              </a:rPr>
              <a:t>fill in the missing information.</a:t>
            </a:r>
          </a:p>
        </p:txBody>
      </p:sp>
      <p:grpSp>
        <p:nvGrpSpPr>
          <p:cNvPr id="19" name="组合 18"/>
          <p:cNvGrpSpPr>
            <a:grpSpLocks/>
          </p:cNvGrpSpPr>
          <p:nvPr/>
        </p:nvGrpSpPr>
        <p:grpSpPr bwMode="auto">
          <a:xfrm>
            <a:off x="-7938" y="9525"/>
            <a:ext cx="8723313" cy="1187450"/>
            <a:chOff x="-7938" y="9525"/>
            <a:chExt cx="8723313" cy="1187450"/>
          </a:xfrm>
        </p:grpSpPr>
        <p:sp>
          <p:nvSpPr>
            <p:cNvPr id="20" name="矩形 12"/>
            <p:cNvSpPr>
              <a:spLocks noChangeArrowheads="1"/>
            </p:cNvSpPr>
            <p:nvPr/>
          </p:nvSpPr>
          <p:spPr bwMode="auto">
            <a:xfrm>
              <a:off x="4640263" y="427038"/>
              <a:ext cx="4075112"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70C0"/>
                  </a:solidFill>
                  <a:latin typeface="Helvetica" pitchFamily="2" charset="0"/>
                  <a:ea typeface="Helvetica Neue"/>
                  <a:cs typeface="Helvetica Neue"/>
                </a:rPr>
                <a:t>Compound dictation</a:t>
              </a:r>
              <a:endParaRPr lang="zh-CN" altLang="en-US" sz="2400" b="1">
                <a:solidFill>
                  <a:srgbClr val="0070C0"/>
                </a:solidFill>
                <a:latin typeface="Helvetica" pitchFamily="2" charset="0"/>
                <a:ea typeface="Helvetica Neue"/>
                <a:cs typeface="Helvetica Neue"/>
              </a:endParaRPr>
            </a:p>
          </p:txBody>
        </p:sp>
        <p:pic>
          <p:nvPicPr>
            <p:cNvPr id="21" name="Picture 3"/>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7938" y="9525"/>
              <a:ext cx="4645026"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cs typeface="+mn-cs"/>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4751" fill="hold"/>
                                        <p:tgtEl>
                                          <p:spTgt spid="14"/>
                                        </p:tgtEl>
                                      </p:cBhvr>
                                    </p:cmd>
                                  </p:childTnLst>
                                </p:cTn>
                              </p:par>
                            </p:childTnLst>
                          </p:cTn>
                        </p:par>
                      </p:childTnLst>
                    </p:cTn>
                  </p:par>
                </p:childTnLst>
              </p:cTn>
              <p:nextCondLst>
                <p:cond evt="onClick" delay="0">
                  <p:tgtEl>
                    <p:spTgt spid="14"/>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9"/>
          <p:cNvGrpSpPr>
            <a:grpSpLocks/>
          </p:cNvGrpSpPr>
          <p:nvPr/>
        </p:nvGrpSpPr>
        <p:grpSpPr bwMode="auto">
          <a:xfrm>
            <a:off x="766763" y="1454150"/>
            <a:ext cx="8162925" cy="4579475"/>
            <a:chOff x="767290" y="1454150"/>
            <a:chExt cx="8162428" cy="4579494"/>
          </a:xfrm>
        </p:grpSpPr>
        <p:sp>
          <p:nvSpPr>
            <p:cNvPr id="18437" name="TextBox 19"/>
            <p:cNvSpPr txBox="1">
              <a:spLocks noChangeArrowheads="1"/>
            </p:cNvSpPr>
            <p:nvPr/>
          </p:nvSpPr>
          <p:spPr bwMode="auto">
            <a:xfrm>
              <a:off x="857224" y="1454150"/>
              <a:ext cx="3027360" cy="400110"/>
            </a:xfrm>
            <a:prstGeom prst="rect">
              <a:avLst/>
            </a:prstGeom>
            <a:noFill/>
            <a:ln w="9525">
              <a:noFill/>
              <a:miter lim="800000"/>
              <a:headEnd/>
              <a:tailEnd/>
            </a:ln>
          </p:spPr>
          <p:txBody>
            <a:bodyPr>
              <a:spAutoFit/>
            </a:bodyPr>
            <a:lstStyle/>
            <a:p>
              <a:r>
                <a:rPr lang="en-US" altLang="zh-CN" sz="2000" b="1">
                  <a:latin typeface="Helvetica"/>
                  <a:ea typeface="Helvetica Neue"/>
                  <a:cs typeface="Helvetica Neue"/>
                </a:rPr>
                <a:t>Questions Previewing</a:t>
              </a:r>
              <a:endParaRPr lang="zh-CN" altLang="en-US" sz="2000" b="1">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9" name="矩形 18"/>
            <p:cNvSpPr/>
            <p:nvPr/>
          </p:nvSpPr>
          <p:spPr>
            <a:xfrm>
              <a:off x="857771" y="2170116"/>
              <a:ext cx="7143339" cy="831000"/>
            </a:xfrm>
            <a:prstGeom prst="rect">
              <a:avLst/>
            </a:prstGeom>
          </p:spPr>
          <p:txBody>
            <a:bodyPr wrap="square">
              <a:spAutoFit/>
            </a:bodyPr>
            <a:lstStyle/>
            <a:p>
              <a:pPr marL="457200" indent="-457200">
                <a:buAutoNum type="arabicPeriod"/>
              </a:pPr>
              <a:r>
                <a:rPr lang="en-US" altLang="zh-CN" sz="2400" dirty="0" smtClean="0">
                  <a:latin typeface="Helvetica"/>
                  <a:ea typeface="楷体_GB2312" pitchFamily="49" charset="-122"/>
                </a:rPr>
                <a:t>What is the most popular grading system in the United States?</a:t>
              </a:r>
              <a:endParaRPr lang="zh-CN" altLang="en-US" sz="2400" dirty="0">
                <a:latin typeface="Helvetica"/>
                <a:ea typeface="楷体_GB2312" pitchFamily="49" charset="-122"/>
              </a:endParaRPr>
            </a:p>
          </p:txBody>
        </p:sp>
        <p:sp>
          <p:nvSpPr>
            <p:cNvPr id="18442" name="矩形 13"/>
            <p:cNvSpPr>
              <a:spLocks noChangeArrowheads="1"/>
            </p:cNvSpPr>
            <p:nvPr/>
          </p:nvSpPr>
          <p:spPr bwMode="auto">
            <a:xfrm>
              <a:off x="857224" y="3526697"/>
              <a:ext cx="8072494" cy="831000"/>
            </a:xfrm>
            <a:prstGeom prst="rect">
              <a:avLst/>
            </a:prstGeom>
            <a:noFill/>
            <a:ln w="9525">
              <a:noFill/>
              <a:miter lim="800000"/>
              <a:headEnd/>
              <a:tailEnd/>
            </a:ln>
          </p:spPr>
          <p:txBody>
            <a:bodyPr>
              <a:spAutoFit/>
            </a:bodyPr>
            <a:lstStyle/>
            <a:p>
              <a:pPr eaLnBrk="0" hangingPunct="0"/>
              <a:r>
                <a:rPr lang="en-US" altLang="zh-CN" sz="2400" dirty="0">
                  <a:latin typeface="Helvetica"/>
                  <a:ea typeface="楷体_GB2312"/>
                  <a:cs typeface="楷体_GB2312"/>
                </a:rPr>
                <a:t>2. </a:t>
              </a:r>
              <a:r>
                <a:rPr lang="en-US" altLang="zh-CN" sz="2400" dirty="0" smtClean="0">
                  <a:latin typeface="Helvetica"/>
                  <a:ea typeface="楷体_GB2312"/>
                  <a:cs typeface="楷体_GB2312"/>
                </a:rPr>
                <a:t>What is the core of Confucianism?</a:t>
              </a:r>
              <a:endParaRPr lang="zh-CN" altLang="en-US" sz="2400" dirty="0" smtClean="0">
                <a:latin typeface="Helvetica"/>
                <a:ea typeface="楷体_GB2312"/>
                <a:cs typeface="楷体_GB2312"/>
              </a:endParaRPr>
            </a:p>
            <a:p>
              <a:pPr eaLnBrk="0" hangingPunct="0"/>
              <a:endParaRPr lang="en-US" altLang="zh-CN" sz="2400" dirty="0">
                <a:latin typeface="Helvetica"/>
                <a:ea typeface="楷体_GB2312"/>
                <a:cs typeface="楷体_GB2312"/>
              </a:endParaRPr>
            </a:p>
          </p:txBody>
        </p:sp>
        <p:sp>
          <p:nvSpPr>
            <p:cNvPr id="18443" name="矩形 17"/>
            <p:cNvSpPr>
              <a:spLocks noChangeArrowheads="1"/>
            </p:cNvSpPr>
            <p:nvPr/>
          </p:nvSpPr>
          <p:spPr bwMode="auto">
            <a:xfrm>
              <a:off x="834346" y="4669705"/>
              <a:ext cx="7410134" cy="461667"/>
            </a:xfrm>
            <a:prstGeom prst="rect">
              <a:avLst/>
            </a:prstGeom>
            <a:noFill/>
            <a:ln w="9525">
              <a:noFill/>
              <a:miter lim="800000"/>
              <a:headEnd/>
              <a:tailEnd/>
            </a:ln>
          </p:spPr>
          <p:txBody>
            <a:bodyPr>
              <a:spAutoFit/>
            </a:bodyPr>
            <a:lstStyle/>
            <a:p>
              <a:r>
                <a:rPr lang="en-US" altLang="zh-CN" sz="2400" dirty="0" smtClean="0">
                  <a:latin typeface="Helvetica"/>
                  <a:ea typeface="楷体_GB2312"/>
                  <a:cs typeface="楷体_GB2312"/>
                </a:rPr>
                <a:t>3. What can children do in the sleep-away camps? </a:t>
              </a:r>
              <a:endParaRPr lang="zh-CN" altLang="en-US" sz="2400" dirty="0">
                <a:latin typeface="Helvetica"/>
                <a:ea typeface="楷体_GB2312"/>
                <a:cs typeface="楷体_GB2312"/>
              </a:endParaRPr>
            </a:p>
          </p:txBody>
        </p:sp>
        <p:grpSp>
          <p:nvGrpSpPr>
            <p:cNvPr id="18444" name="组合 23"/>
            <p:cNvGrpSpPr>
              <a:grpSpLocks/>
            </p:cNvGrpSpPr>
            <p:nvPr/>
          </p:nvGrpSpPr>
          <p:grpSpPr bwMode="auto">
            <a:xfrm>
              <a:off x="6136369" y="3967644"/>
              <a:ext cx="936104" cy="747240"/>
              <a:chOff x="7072473" y="2860023"/>
              <a:chExt cx="936104" cy="747240"/>
            </a:xfrm>
          </p:grpSpPr>
          <p:pic>
            <p:nvPicPr>
              <p:cNvPr id="18451" name="Picture 7">
                <a:hlinkClick r:id="rId3" action="ppaction://hlinksldjump"/>
              </p:cNvPr>
              <p:cNvPicPr>
                <a:picLocks noChangeAspect="1" noChangeArrowheads="1"/>
              </p:cNvPicPr>
              <p:nvPr/>
            </p:nvPicPr>
            <p:blipFill>
              <a:blip r:embed="rId4" cstate="print"/>
              <a:srcRect/>
              <a:stretch>
                <a:fillRect/>
              </a:stretch>
            </p:blipFill>
            <p:spPr bwMode="auto">
              <a:xfrm>
                <a:off x="7072473" y="2860023"/>
                <a:ext cx="936104" cy="747240"/>
              </a:xfrm>
              <a:prstGeom prst="rect">
                <a:avLst/>
              </a:prstGeom>
              <a:noFill/>
              <a:ln w="9525">
                <a:noFill/>
                <a:miter lim="800000"/>
                <a:headEnd/>
                <a:tailEnd/>
              </a:ln>
            </p:spPr>
          </p:pic>
          <p:sp>
            <p:nvSpPr>
              <p:cNvPr id="26" name="TextBox 25">
                <a:hlinkClick r:id="rId5" action="ppaction://hlinksldjump"/>
              </p:cNvPr>
              <p:cNvSpPr txBox="1"/>
              <p:nvPr/>
            </p:nvSpPr>
            <p:spPr>
              <a:xfrm>
                <a:off x="7129154" y="3032590"/>
                <a:ext cx="665123" cy="401640"/>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nvGrpSpPr>
            <p:cNvPr id="18445" name="组合 26"/>
            <p:cNvGrpSpPr>
              <a:grpSpLocks/>
            </p:cNvGrpSpPr>
            <p:nvPr/>
          </p:nvGrpSpPr>
          <p:grpSpPr bwMode="auto">
            <a:xfrm>
              <a:off x="6136369" y="5286404"/>
              <a:ext cx="936104" cy="747240"/>
              <a:chOff x="7072473" y="2750023"/>
              <a:chExt cx="936104" cy="747240"/>
            </a:xfrm>
          </p:grpSpPr>
          <p:pic>
            <p:nvPicPr>
              <p:cNvPr id="18449" name="Picture 7">
                <a:hlinkClick r:id="rId3" action="ppaction://hlinksldjump"/>
              </p:cNvPr>
              <p:cNvPicPr>
                <a:picLocks noChangeAspect="1" noChangeArrowheads="1"/>
              </p:cNvPicPr>
              <p:nvPr/>
            </p:nvPicPr>
            <p:blipFill>
              <a:blip r:embed="rId4" cstate="print"/>
              <a:srcRect/>
              <a:stretch>
                <a:fillRect/>
              </a:stretch>
            </p:blipFill>
            <p:spPr bwMode="auto">
              <a:xfrm>
                <a:off x="7072473" y="2750023"/>
                <a:ext cx="936104" cy="747240"/>
              </a:xfrm>
              <a:prstGeom prst="rect">
                <a:avLst/>
              </a:prstGeom>
              <a:noFill/>
              <a:ln w="9525">
                <a:noFill/>
                <a:miter lim="800000"/>
                <a:headEnd/>
                <a:tailEnd/>
              </a:ln>
            </p:spPr>
          </p:pic>
          <p:sp>
            <p:nvSpPr>
              <p:cNvPr id="29" name="TextBox 28">
                <a:hlinkClick r:id="rId6" action="ppaction://hlinksldjump"/>
              </p:cNvPr>
              <p:cNvSpPr txBox="1"/>
              <p:nvPr/>
            </p:nvSpPr>
            <p:spPr>
              <a:xfrm>
                <a:off x="7129154" y="2892900"/>
                <a:ext cx="665123" cy="401640"/>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nvGrpSpPr>
            <p:cNvPr id="18446" name="组合 29"/>
            <p:cNvGrpSpPr>
              <a:grpSpLocks/>
            </p:cNvGrpSpPr>
            <p:nvPr/>
          </p:nvGrpSpPr>
          <p:grpSpPr bwMode="auto">
            <a:xfrm>
              <a:off x="6143636" y="2753206"/>
              <a:ext cx="936104" cy="747240"/>
              <a:chOff x="6948264" y="2717155"/>
              <a:chExt cx="936104" cy="747240"/>
            </a:xfrm>
          </p:grpSpPr>
          <p:pic>
            <p:nvPicPr>
              <p:cNvPr id="18447" name="Picture 7">
                <a:hlinkClick r:id="rId3" action="ppaction://hlinksldjump"/>
              </p:cNvPr>
              <p:cNvPicPr>
                <a:picLocks noChangeAspect="1" noChangeArrowheads="1"/>
              </p:cNvPicPr>
              <p:nvPr/>
            </p:nvPicPr>
            <p:blipFill>
              <a:blip r:embed="rId4" cstate="print"/>
              <a:srcRect/>
              <a:stretch>
                <a:fillRect/>
              </a:stretch>
            </p:blipFill>
            <p:spPr bwMode="auto">
              <a:xfrm>
                <a:off x="6948264" y="2717155"/>
                <a:ext cx="936104" cy="747240"/>
              </a:xfrm>
              <a:prstGeom prst="rect">
                <a:avLst/>
              </a:prstGeom>
              <a:noFill/>
              <a:ln w="9525">
                <a:noFill/>
                <a:miter lim="800000"/>
                <a:headEnd/>
                <a:tailEnd/>
              </a:ln>
            </p:spPr>
          </p:pic>
          <p:sp>
            <p:nvSpPr>
              <p:cNvPr id="32" name="TextBox 31">
                <a:hlinkClick r:id="rId7" action="ppaction://hlinksldjump"/>
              </p:cNvPr>
              <p:cNvSpPr txBox="1"/>
              <p:nvPr/>
            </p:nvSpPr>
            <p:spPr>
              <a:xfrm>
                <a:off x="7029411" y="2892889"/>
                <a:ext cx="665122" cy="401639"/>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grpSp>
        <p:nvGrpSpPr>
          <p:cNvPr id="22" name="组合 21"/>
          <p:cNvGrpSpPr/>
          <p:nvPr/>
        </p:nvGrpSpPr>
        <p:grpSpPr>
          <a:xfrm>
            <a:off x="35496" y="9302"/>
            <a:ext cx="4645026" cy="1187450"/>
            <a:chOff x="355602" y="139700"/>
            <a:chExt cx="4645026" cy="1187450"/>
          </a:xfrm>
        </p:grpSpPr>
        <p:pic>
          <p:nvPicPr>
            <p:cNvPr id="23" name="Picture 3"/>
            <p:cNvPicPr>
              <a:picLocks noChangeAspect="1" noChangeArrowheads="1"/>
            </p:cNvPicPr>
            <p:nvPr/>
          </p:nvPicPr>
          <p:blipFill>
            <a:blip r:embed="rId8" cstate="print"/>
            <a:srcRect/>
            <a:stretch>
              <a:fillRect/>
            </a:stretch>
          </p:blipFill>
          <p:spPr bwMode="auto">
            <a:xfrm>
              <a:off x="355602" y="139700"/>
              <a:ext cx="4645026" cy="1187450"/>
            </a:xfrm>
            <a:prstGeom prst="rect">
              <a:avLst/>
            </a:prstGeom>
            <a:noFill/>
            <a:ln w="9525">
              <a:noFill/>
              <a:miter lim="800000"/>
              <a:headEnd/>
              <a:tailEnd/>
            </a:ln>
          </p:spPr>
        </p:pic>
        <p:sp>
          <p:nvSpPr>
            <p:cNvPr id="24" name="TextBox 23"/>
            <p:cNvSpPr txBox="1"/>
            <p:nvPr/>
          </p:nvSpPr>
          <p:spPr>
            <a:xfrm>
              <a:off x="116840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2015年修改\图片2.jpg"/>
          <p:cNvPicPr>
            <a:picLocks noChangeAspect="1" noChangeArrowheads="1"/>
          </p:cNvPicPr>
          <p:nvPr/>
        </p:nvPicPr>
        <p:blipFill>
          <a:blip r:embed="rId3" cstate="print"/>
          <a:srcRect/>
          <a:stretch>
            <a:fillRect/>
          </a:stretch>
        </p:blipFill>
        <p:spPr bwMode="auto">
          <a:xfrm>
            <a:off x="500063" y="2714625"/>
            <a:ext cx="7802562" cy="3638550"/>
          </a:xfrm>
          <a:prstGeom prst="rect">
            <a:avLst/>
          </a:prstGeom>
          <a:noFill/>
          <a:ln w="9525">
            <a:noFill/>
            <a:miter lim="800000"/>
            <a:headEnd/>
            <a:tailEnd/>
          </a:ln>
        </p:spPr>
      </p:pic>
      <p:sp>
        <p:nvSpPr>
          <p:cNvPr id="19459"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9" name="矩形 18"/>
          <p:cNvSpPr/>
          <p:nvPr/>
        </p:nvSpPr>
        <p:spPr>
          <a:xfrm>
            <a:off x="857250" y="1714500"/>
            <a:ext cx="7499350" cy="830263"/>
          </a:xfrm>
          <a:prstGeom prst="rect">
            <a:avLst/>
          </a:prstGeom>
        </p:spPr>
        <p:txBody>
          <a:bodyPr>
            <a:spAutoFit/>
          </a:bodyPr>
          <a:lstStyle/>
          <a:p>
            <a:pPr marL="457200" indent="-457200">
              <a:buAutoNum type="arabicPeriod"/>
            </a:pPr>
            <a:r>
              <a:rPr lang="en-US" altLang="zh-CN" sz="2400" dirty="0" smtClean="0">
                <a:latin typeface="Helvetica"/>
                <a:ea typeface="楷体_GB2312" pitchFamily="49" charset="-122"/>
              </a:rPr>
              <a:t>What is the most popular grading system in the United States?</a:t>
            </a:r>
            <a:endParaRPr lang="zh-CN" altLang="en-US" sz="2400" dirty="0">
              <a:latin typeface="Helvetica"/>
              <a:ea typeface="楷体_GB2312" pitchFamily="49" charset="-122"/>
            </a:endParaRPr>
          </a:p>
        </p:txBody>
      </p:sp>
      <p:sp>
        <p:nvSpPr>
          <p:cNvPr id="20" name="矩形 19"/>
          <p:cNvSpPr>
            <a:spLocks noChangeArrowheads="1"/>
          </p:cNvSpPr>
          <p:nvPr/>
        </p:nvSpPr>
        <p:spPr bwMode="auto">
          <a:xfrm>
            <a:off x="1736725" y="2714620"/>
            <a:ext cx="5859463" cy="2936188"/>
          </a:xfrm>
          <a:prstGeom prst="rect">
            <a:avLst/>
          </a:prstGeom>
          <a:noFill/>
          <a:ln w="9525">
            <a:noFill/>
            <a:miter lim="800000"/>
            <a:headEnd/>
            <a:tailEnd/>
          </a:ln>
        </p:spPr>
        <p:txBody>
          <a:bodyPr>
            <a:spAutoFit/>
          </a:bodyPr>
          <a:lstStyle/>
          <a:p>
            <a:pPr marL="342900" indent="-342900">
              <a:lnSpc>
                <a:spcPct val="110000"/>
              </a:lnSpc>
            </a:pPr>
            <a:endParaRPr lang="zh-CN" altLang="en-US" sz="2400" dirty="0">
              <a:latin typeface="Helvetica"/>
              <a:ea typeface="楷体_GB2312"/>
              <a:cs typeface="楷体_GB2312"/>
            </a:endParaRPr>
          </a:p>
          <a:p>
            <a:pPr marL="342900" indent="-342900" algn="just">
              <a:lnSpc>
                <a:spcPct val="110000"/>
              </a:lnSpc>
              <a:buFont typeface="Arial" pitchFamily="34" charset="0"/>
              <a:buChar char="•"/>
            </a:pPr>
            <a:r>
              <a:rPr lang="en-US" altLang="zh-CN" sz="2400" dirty="0" smtClean="0">
                <a:latin typeface="Helvetica"/>
                <a:ea typeface="楷体_GB2312"/>
                <a:cs typeface="楷体_GB2312"/>
              </a:rPr>
              <a:t>Discrete evaluation in the form of letter grades;</a:t>
            </a:r>
            <a:endParaRPr lang="zh-CN" altLang="en-US" sz="2400" dirty="0" smtClean="0">
              <a:latin typeface="Helvetica"/>
              <a:ea typeface="楷体_GB2312"/>
              <a:cs typeface="楷体_GB2312"/>
            </a:endParaRPr>
          </a:p>
          <a:p>
            <a:pPr marL="342900" indent="-342900">
              <a:lnSpc>
                <a:spcPct val="110000"/>
              </a:lnSpc>
              <a:buFont typeface="Arial" pitchFamily="34" charset="0"/>
              <a:buChar char="•"/>
            </a:pPr>
            <a:r>
              <a:rPr lang="en-US" altLang="zh-CN" sz="2400" dirty="0" smtClean="0">
                <a:latin typeface="Helvetica"/>
                <a:ea typeface="楷体_GB2312"/>
                <a:cs typeface="楷体_GB2312"/>
              </a:rPr>
              <a:t>Follow a five-point system, using the letters A, B, C, D and F;</a:t>
            </a:r>
            <a:endParaRPr lang="zh-CN" altLang="en-US" sz="2400" dirty="0" smtClean="0">
              <a:latin typeface="Helvetica"/>
              <a:ea typeface="楷体_GB2312"/>
              <a:cs typeface="楷体_GB2312"/>
            </a:endParaRPr>
          </a:p>
          <a:p>
            <a:pPr marL="342900" indent="-342900">
              <a:lnSpc>
                <a:spcPct val="110000"/>
              </a:lnSpc>
              <a:buFont typeface="Arial" pitchFamily="34" charset="0"/>
              <a:buChar char="•"/>
            </a:pPr>
            <a:r>
              <a:rPr lang="en-US" altLang="zh-CN" sz="2400" dirty="0" smtClean="0">
                <a:latin typeface="Helvetica"/>
                <a:ea typeface="楷体_GB2312"/>
                <a:cs typeface="楷体_GB2312"/>
              </a:rPr>
              <a:t>A indicating excellent, C indicating average and F indicating failing.</a:t>
            </a:r>
            <a:endParaRPr lang="zh-CN" altLang="en-US" sz="2400" dirty="0">
              <a:latin typeface="Helvetica"/>
              <a:ea typeface="楷体_GB2312"/>
              <a:cs typeface="楷体_GB2312"/>
            </a:endParaRPr>
          </a:p>
        </p:txBody>
      </p:sp>
      <p:pic>
        <p:nvPicPr>
          <p:cNvPr id="19465" name="Picture 2" descr="E:\2014素材\5009\28.png"/>
          <p:cNvPicPr>
            <a:picLocks noChangeAspect="1" noChangeArrowheads="1"/>
          </p:cNvPicPr>
          <p:nvPr/>
        </p:nvPicPr>
        <p:blipFill>
          <a:blip r:embed="rId4" cstate="print"/>
          <a:srcRect/>
          <a:stretch>
            <a:fillRect/>
          </a:stretch>
        </p:blipFill>
        <p:spPr bwMode="auto">
          <a:xfrm rot="927281">
            <a:off x="7063676" y="4993574"/>
            <a:ext cx="1219200" cy="1219200"/>
          </a:xfrm>
          <a:prstGeom prst="rect">
            <a:avLst/>
          </a:prstGeom>
          <a:noFill/>
          <a:ln w="9525">
            <a:noFill/>
            <a:miter lim="800000"/>
            <a:headEnd/>
            <a:tailEnd/>
          </a:ln>
        </p:spPr>
      </p:pic>
      <p:pic>
        <p:nvPicPr>
          <p:cNvPr id="19466" name="Picture 4">
            <a:hlinkClick r:id="rId5" action="ppaction://hlinksldjump"/>
          </p:cNvPr>
          <p:cNvPicPr>
            <a:picLocks noChangeAspect="1" noChangeArrowheads="1"/>
          </p:cNvPicPr>
          <p:nvPr/>
        </p:nvPicPr>
        <p:blipFill>
          <a:blip r:embed="rId6" cstate="print"/>
          <a:srcRect/>
          <a:stretch>
            <a:fillRect/>
          </a:stretch>
        </p:blipFill>
        <p:spPr bwMode="auto">
          <a:xfrm>
            <a:off x="8423275" y="6256338"/>
            <a:ext cx="434975" cy="458787"/>
          </a:xfrm>
          <a:prstGeom prst="rect">
            <a:avLst/>
          </a:prstGeom>
          <a:noFill/>
          <a:ln w="9525">
            <a:noFill/>
            <a:miter lim="800000"/>
            <a:headEnd/>
            <a:tailEnd/>
          </a:ln>
        </p:spPr>
      </p:pic>
      <p:grpSp>
        <p:nvGrpSpPr>
          <p:cNvPr id="10" name="组合 9"/>
          <p:cNvGrpSpPr/>
          <p:nvPr/>
        </p:nvGrpSpPr>
        <p:grpSpPr>
          <a:xfrm>
            <a:off x="35496" y="9302"/>
            <a:ext cx="4645026" cy="1187450"/>
            <a:chOff x="355602" y="139700"/>
            <a:chExt cx="4645026" cy="1187450"/>
          </a:xfrm>
        </p:grpSpPr>
        <p:pic>
          <p:nvPicPr>
            <p:cNvPr id="12" name="Picture 3"/>
            <p:cNvPicPr>
              <a:picLocks noChangeAspect="1" noChangeArrowheads="1"/>
            </p:cNvPicPr>
            <p:nvPr/>
          </p:nvPicPr>
          <p:blipFill>
            <a:blip r:embed="rId7" cstate="print"/>
            <a:srcRect/>
            <a:stretch>
              <a:fillRect/>
            </a:stretch>
          </p:blipFill>
          <p:spPr bwMode="auto">
            <a:xfrm>
              <a:off x="355602" y="139700"/>
              <a:ext cx="4645026" cy="1187450"/>
            </a:xfrm>
            <a:prstGeom prst="rect">
              <a:avLst/>
            </a:prstGeom>
            <a:noFill/>
            <a:ln w="9525">
              <a:noFill/>
              <a:miter lim="800000"/>
              <a:headEnd/>
              <a:tailEnd/>
            </a:ln>
          </p:spPr>
        </p:pic>
        <p:sp>
          <p:nvSpPr>
            <p:cNvPr id="13" name="TextBox 12"/>
            <p:cNvSpPr txBox="1"/>
            <p:nvPr/>
          </p:nvSpPr>
          <p:spPr>
            <a:xfrm>
              <a:off x="116840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2015年修改\图片2.jpg"/>
          <p:cNvPicPr>
            <a:picLocks noChangeAspect="1" noChangeArrowheads="1"/>
          </p:cNvPicPr>
          <p:nvPr/>
        </p:nvPicPr>
        <p:blipFill>
          <a:blip r:embed="rId3" cstate="print"/>
          <a:srcRect/>
          <a:stretch>
            <a:fillRect/>
          </a:stretch>
        </p:blipFill>
        <p:spPr bwMode="auto">
          <a:xfrm>
            <a:off x="500063" y="2428868"/>
            <a:ext cx="7802562" cy="3638550"/>
          </a:xfrm>
          <a:prstGeom prst="rect">
            <a:avLst/>
          </a:prstGeom>
          <a:noFill/>
          <a:ln w="9525">
            <a:noFill/>
            <a:miter lim="800000"/>
            <a:headEnd/>
            <a:tailEnd/>
          </a:ln>
        </p:spPr>
      </p:pic>
      <p:sp>
        <p:nvSpPr>
          <p:cNvPr id="20483"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487" name="矩形 18"/>
          <p:cNvSpPr>
            <a:spLocks noChangeArrowheads="1"/>
          </p:cNvSpPr>
          <p:nvPr/>
        </p:nvSpPr>
        <p:spPr bwMode="auto">
          <a:xfrm>
            <a:off x="857250" y="1609725"/>
            <a:ext cx="9001125" cy="461963"/>
          </a:xfrm>
          <a:prstGeom prst="rect">
            <a:avLst/>
          </a:prstGeom>
          <a:noFill/>
          <a:ln w="9525">
            <a:noFill/>
            <a:miter lim="800000"/>
            <a:headEnd/>
            <a:tailEnd/>
          </a:ln>
        </p:spPr>
        <p:txBody>
          <a:bodyPr>
            <a:spAutoFit/>
          </a:bodyPr>
          <a:lstStyle/>
          <a:p>
            <a:pPr eaLnBrk="0" hangingPunct="0"/>
            <a:r>
              <a:rPr lang="en-US" altLang="zh-CN" sz="2400" dirty="0">
                <a:latin typeface="Helvetica"/>
                <a:ea typeface="楷体_GB2312"/>
                <a:cs typeface="楷体_GB2312"/>
              </a:rPr>
              <a:t>2. </a:t>
            </a:r>
            <a:r>
              <a:rPr lang="en-US" altLang="zh-CN" sz="2400" dirty="0" smtClean="0">
                <a:latin typeface="Helvetica"/>
                <a:ea typeface="楷体_GB2312"/>
                <a:cs typeface="楷体_GB2312"/>
              </a:rPr>
              <a:t>What is the core of Confucianism?</a:t>
            </a:r>
            <a:endParaRPr lang="en-US" altLang="zh-CN" sz="2400" dirty="0">
              <a:latin typeface="Helvetica"/>
              <a:ea typeface="楷体_GB2312"/>
              <a:cs typeface="楷体_GB2312"/>
            </a:endParaRPr>
          </a:p>
        </p:txBody>
      </p:sp>
      <p:sp>
        <p:nvSpPr>
          <p:cNvPr id="20" name="矩形 19"/>
          <p:cNvSpPr>
            <a:spLocks noChangeArrowheads="1"/>
          </p:cNvSpPr>
          <p:nvPr/>
        </p:nvSpPr>
        <p:spPr bwMode="auto">
          <a:xfrm>
            <a:off x="1071538" y="2500306"/>
            <a:ext cx="6786610" cy="2544543"/>
          </a:xfrm>
          <a:prstGeom prst="rect">
            <a:avLst/>
          </a:prstGeom>
          <a:noFill/>
          <a:ln w="9525">
            <a:noFill/>
            <a:miter lim="800000"/>
            <a:headEnd/>
            <a:tailEnd/>
          </a:ln>
        </p:spPr>
        <p:txBody>
          <a:bodyPr wrap="square">
            <a:spAutoFit/>
          </a:bodyPr>
          <a:lstStyle/>
          <a:p>
            <a:pPr marL="342900" indent="-342900">
              <a:lnSpc>
                <a:spcPct val="120000"/>
              </a:lnSpc>
            </a:pPr>
            <a:endParaRPr lang="en-US" altLang="zh-CN" sz="2400" dirty="0">
              <a:latin typeface="Helvetica"/>
              <a:ea typeface="楷体_GB2312"/>
              <a:cs typeface="楷体_GB2312"/>
            </a:endParaRPr>
          </a:p>
          <a:p>
            <a:pPr marL="342900" indent="-342900" algn="just">
              <a:lnSpc>
                <a:spcPct val="140000"/>
              </a:lnSpc>
            </a:pPr>
            <a:r>
              <a:rPr lang="en-US" altLang="zh-CN" sz="2400" dirty="0" smtClean="0">
                <a:latin typeface="Helvetica"/>
                <a:ea typeface="楷体_GB2312"/>
                <a:cs typeface="楷体_GB2312"/>
              </a:rPr>
              <a:t>    Humanism, the belief that human beings are teachable, improvable and perfectible through personal and communal endeavor especially including self-cultivation and self-creation.</a:t>
            </a:r>
            <a:endParaRPr lang="zh-CN" altLang="en-US" sz="2400" dirty="0">
              <a:latin typeface="Helvetica"/>
              <a:ea typeface="楷体_GB2312"/>
              <a:cs typeface="楷体_GB2312"/>
            </a:endParaRPr>
          </a:p>
        </p:txBody>
      </p:sp>
      <p:pic>
        <p:nvPicPr>
          <p:cNvPr id="20490" name="Picture 4">
            <a:hlinkClick r:id="rId4" action="ppaction://hlinksldjump"/>
          </p:cNvPr>
          <p:cNvPicPr>
            <a:picLocks noChangeAspect="1" noChangeArrowheads="1"/>
          </p:cNvPicPr>
          <p:nvPr/>
        </p:nvPicPr>
        <p:blipFill>
          <a:blip r:embed="rId5" cstate="print"/>
          <a:srcRect/>
          <a:stretch>
            <a:fillRect/>
          </a:stretch>
        </p:blipFill>
        <p:spPr bwMode="auto">
          <a:xfrm>
            <a:off x="8423275" y="6256338"/>
            <a:ext cx="434975" cy="458787"/>
          </a:xfrm>
          <a:prstGeom prst="rect">
            <a:avLst/>
          </a:prstGeom>
          <a:noFill/>
          <a:ln w="9525">
            <a:noFill/>
            <a:miter lim="800000"/>
            <a:headEnd/>
            <a:tailEnd/>
          </a:ln>
        </p:spPr>
      </p:pic>
      <p:pic>
        <p:nvPicPr>
          <p:cNvPr id="10" name="图片 9" descr="11.jpg"/>
          <p:cNvPicPr>
            <a:picLocks noChangeAspect="1"/>
          </p:cNvPicPr>
          <p:nvPr/>
        </p:nvPicPr>
        <p:blipFill>
          <a:blip r:embed="rId6" cstate="print"/>
          <a:stretch>
            <a:fillRect/>
          </a:stretch>
        </p:blipFill>
        <p:spPr>
          <a:xfrm>
            <a:off x="6657305" y="4930354"/>
            <a:ext cx="1765970" cy="13259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12" name="组合 11"/>
          <p:cNvGrpSpPr/>
          <p:nvPr/>
        </p:nvGrpSpPr>
        <p:grpSpPr>
          <a:xfrm>
            <a:off x="35496" y="9302"/>
            <a:ext cx="4645026" cy="1187450"/>
            <a:chOff x="355602" y="139700"/>
            <a:chExt cx="4645026" cy="1187450"/>
          </a:xfrm>
        </p:grpSpPr>
        <p:pic>
          <p:nvPicPr>
            <p:cNvPr id="13" name="Picture 3"/>
            <p:cNvPicPr>
              <a:picLocks noChangeAspect="1" noChangeArrowheads="1"/>
            </p:cNvPicPr>
            <p:nvPr/>
          </p:nvPicPr>
          <p:blipFill>
            <a:blip r:embed="rId7" cstate="print"/>
            <a:srcRect/>
            <a:stretch>
              <a:fillRect/>
            </a:stretch>
          </p:blipFill>
          <p:spPr bwMode="auto">
            <a:xfrm>
              <a:off x="355602" y="139700"/>
              <a:ext cx="4645026" cy="1187450"/>
            </a:xfrm>
            <a:prstGeom prst="rect">
              <a:avLst/>
            </a:prstGeom>
            <a:noFill/>
            <a:ln w="9525">
              <a:noFill/>
              <a:miter lim="800000"/>
              <a:headEnd/>
              <a:tailEnd/>
            </a:ln>
          </p:spPr>
        </p:pic>
        <p:sp>
          <p:nvSpPr>
            <p:cNvPr id="14" name="TextBox 13"/>
            <p:cNvSpPr txBox="1"/>
            <p:nvPr/>
          </p:nvSpPr>
          <p:spPr>
            <a:xfrm>
              <a:off x="116840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8"/>
          <p:cNvGrpSpPr>
            <a:grpSpLocks/>
          </p:cNvGrpSpPr>
          <p:nvPr/>
        </p:nvGrpSpPr>
        <p:grpSpPr bwMode="auto">
          <a:xfrm>
            <a:off x="0" y="0"/>
            <a:ext cx="9144000" cy="6500834"/>
            <a:chOff x="0" y="0"/>
            <a:chExt cx="9144000" cy="6500406"/>
          </a:xfrm>
        </p:grpSpPr>
        <p:sp>
          <p:nvSpPr>
            <p:cNvPr id="29" name="Rectangle 6"/>
            <p:cNvSpPr>
              <a:spLocks noChangeArrowheads="1"/>
            </p:cNvSpPr>
            <p:nvPr/>
          </p:nvSpPr>
          <p:spPr bwMode="auto">
            <a:xfrm>
              <a:off x="540298" y="1642942"/>
              <a:ext cx="6389156" cy="2154294"/>
            </a:xfrm>
            <a:prstGeom prst="rect">
              <a:avLst/>
            </a:prstGeom>
            <a:noFill/>
            <a:ln w="9525">
              <a:noFill/>
              <a:miter lim="800000"/>
              <a:headEnd/>
              <a:tailEnd/>
            </a:ln>
          </p:spPr>
          <p:txBody>
            <a:bodyPr wrap="square">
              <a:spAutoFit/>
            </a:bodyPr>
            <a:lstStyle/>
            <a:p>
              <a:pPr algn="just"/>
              <a:r>
                <a:rPr lang="en-US" altLang="zh-CN" sz="2200" dirty="0" smtClean="0">
                  <a:solidFill>
                    <a:srgbClr val="000000"/>
                  </a:solidFill>
                  <a:latin typeface="Helvetica"/>
                  <a:ea typeface="+mn-ea"/>
                </a:rPr>
                <a:t>If you raise your children to feel that they can accomplish any goal or task they decide upon, you will have succeeded as a parent and you will have given your children the greatest of all blessings.           </a:t>
              </a:r>
            </a:p>
            <a:p>
              <a:r>
                <a:rPr lang="en-US" altLang="zh-CN" sz="2400" dirty="0" smtClean="0">
                  <a:solidFill>
                    <a:srgbClr val="000000"/>
                  </a:solidFill>
                  <a:latin typeface="Helvetica"/>
                  <a:ea typeface="+mn-ea"/>
                </a:rPr>
                <a:t>                       </a:t>
              </a:r>
              <a:r>
                <a:rPr lang="en-US" altLang="zh-CN" sz="2200" dirty="0" smtClean="0">
                  <a:solidFill>
                    <a:srgbClr val="000000"/>
                  </a:solidFill>
                  <a:latin typeface="Helvetica"/>
                  <a:ea typeface="+mn-ea"/>
                </a:rPr>
                <a:t>— </a:t>
              </a:r>
              <a:r>
                <a:rPr lang="en-US" altLang="zh-CN" sz="2200" i="1" dirty="0" smtClean="0">
                  <a:solidFill>
                    <a:srgbClr val="000000"/>
                  </a:solidFill>
                  <a:latin typeface="Helvetica"/>
                  <a:ea typeface="+mn-ea"/>
                </a:rPr>
                <a:t>Brian Tracy (Canadian author)</a:t>
              </a:r>
              <a:endParaRPr lang="en-US" sz="2200" i="1" dirty="0">
                <a:solidFill>
                  <a:srgbClr val="000000"/>
                </a:solidFill>
                <a:latin typeface="Helvetica"/>
                <a:ea typeface="+mn-ea"/>
              </a:endParaRPr>
            </a:p>
          </p:txBody>
        </p:sp>
        <p:sp>
          <p:nvSpPr>
            <p:cNvPr id="6148" name="Rectangle 10"/>
            <p:cNvSpPr>
              <a:spLocks noChangeArrowheads="1"/>
            </p:cNvSpPr>
            <p:nvPr/>
          </p:nvSpPr>
          <p:spPr bwMode="auto">
            <a:xfrm>
              <a:off x="571472" y="4120801"/>
              <a:ext cx="6357982" cy="1815762"/>
            </a:xfrm>
            <a:prstGeom prst="rect">
              <a:avLst/>
            </a:prstGeom>
            <a:noFill/>
            <a:ln w="9525">
              <a:noFill/>
              <a:miter lim="800000"/>
              <a:headEnd/>
              <a:tailEnd/>
            </a:ln>
          </p:spPr>
          <p:txBody>
            <a:bodyPr wrap="square">
              <a:spAutoFit/>
            </a:bodyPr>
            <a:lstStyle/>
            <a:p>
              <a:pPr algn="just"/>
              <a:r>
                <a:rPr lang="en-US" altLang="zh-CN" sz="2200" dirty="0" smtClean="0">
                  <a:solidFill>
                    <a:srgbClr val="000000"/>
                  </a:solidFill>
                  <a:latin typeface="Helvetica"/>
                </a:rPr>
                <a:t>A boy or girl who knows that love abounds at home will not resent well-deserved punishment. One who is unloved or ignored will hate any form of discipline.          </a:t>
              </a:r>
            </a:p>
            <a:p>
              <a:r>
                <a:rPr lang="en-US" altLang="zh-CN" sz="2400" dirty="0" smtClean="0">
                  <a:solidFill>
                    <a:srgbClr val="000000"/>
                  </a:solidFill>
                  <a:latin typeface="Helvetica"/>
                </a:rPr>
                <a:t>              </a:t>
              </a:r>
              <a:r>
                <a:rPr lang="en-US" altLang="zh-CN" sz="2200" dirty="0" smtClean="0">
                  <a:solidFill>
                    <a:srgbClr val="000000"/>
                  </a:solidFill>
                  <a:latin typeface="Helvetica"/>
                </a:rPr>
                <a:t>— </a:t>
              </a:r>
              <a:r>
                <a:rPr lang="en-US" altLang="zh-CN" sz="2200" i="1" dirty="0" smtClean="0">
                  <a:solidFill>
                    <a:srgbClr val="000000"/>
                  </a:solidFill>
                  <a:latin typeface="Helvetica"/>
                </a:rPr>
                <a:t>Dr. James Dobson (American author)</a:t>
              </a:r>
              <a:endParaRPr lang="en-US" altLang="zh-CN" sz="2200" i="1" dirty="0">
                <a:solidFill>
                  <a:srgbClr val="000000"/>
                </a:solidFill>
                <a:latin typeface="Helvetica"/>
              </a:endParaRPr>
            </a:p>
          </p:txBody>
        </p:sp>
        <p:pic>
          <p:nvPicPr>
            <p:cNvPr id="10" name="Picture 2" descr="C:\Documents and Settings\Administrator\桌面\pictures\John Dewey.jpg"/>
            <p:cNvPicPr>
              <a:picLocks noChangeAspect="1" noChangeArrowheads="1"/>
            </p:cNvPicPr>
            <p:nvPr/>
          </p:nvPicPr>
          <p:blipFill>
            <a:blip r:embed="rId3" cstate="print"/>
            <a:stretch>
              <a:fillRect/>
            </a:stretch>
          </p:blipFill>
          <p:spPr bwMode="auto">
            <a:xfrm>
              <a:off x="6929454" y="1642941"/>
              <a:ext cx="2071670" cy="2327314"/>
            </a:xfrm>
            <a:prstGeom prst="ellipse">
              <a:avLst/>
            </a:prstGeom>
            <a:ln>
              <a:noFill/>
            </a:ln>
            <a:effectLst>
              <a:softEdge rad="112500"/>
            </a:effectLst>
          </p:spPr>
        </p:pic>
        <p:pic>
          <p:nvPicPr>
            <p:cNvPr id="11" name="Picture 4" descr="C:\Documents and Settings\Administrator\桌面\pictures\Albert Einstein 2.jpg"/>
            <p:cNvPicPr>
              <a:picLocks noChangeAspect="1" noChangeArrowheads="1"/>
            </p:cNvPicPr>
            <p:nvPr/>
          </p:nvPicPr>
          <p:blipFill>
            <a:blip r:embed="rId4" cstate="print"/>
            <a:stretch>
              <a:fillRect/>
            </a:stretch>
          </p:blipFill>
          <p:spPr bwMode="auto">
            <a:xfrm>
              <a:off x="7143768" y="4192234"/>
              <a:ext cx="1785950" cy="2308172"/>
            </a:xfrm>
            <a:prstGeom prst="ellipse">
              <a:avLst/>
            </a:prstGeom>
            <a:ln>
              <a:noFill/>
            </a:ln>
            <a:effectLst>
              <a:softEdge rad="112500"/>
            </a:effectLst>
          </p:spPr>
        </p:pic>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154" name="图片 4" descr="新视野大学ppt首页标题字-02.png"/>
            <p:cNvPicPr>
              <a:picLocks noChangeAspect="1"/>
            </p:cNvPicPr>
            <p:nvPr/>
          </p:nvPicPr>
          <p:blipFill>
            <a:blip r:embed="rId5"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534"/>
              <a:ext cx="9144000" cy="539714"/>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5" name="Rectangle 5"/>
            <p:cNvSpPr/>
            <p:nvPr/>
          </p:nvSpPr>
          <p:spPr>
            <a:xfrm>
              <a:off x="4932363" y="128579"/>
              <a:ext cx="1371600" cy="707978"/>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3</a:t>
              </a:r>
            </a:p>
          </p:txBody>
        </p:sp>
        <p:sp>
          <p:nvSpPr>
            <p:cNvPr id="6157"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8</a:t>
              </a:r>
              <a:endParaRPr lang="en-US" altLang="zh-CN" sz="4000" dirty="0">
                <a:latin typeface="Helvetica"/>
                <a:ea typeface="Arial Unicode MS" pitchFamily="34" charset="-122"/>
                <a:cs typeface="Helvetica Neue"/>
              </a:endParaRPr>
            </a:p>
          </p:txBody>
        </p:sp>
        <p:sp>
          <p:nvSpPr>
            <p:cNvPr id="6158"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314"/>
              <a:ext cx="192088" cy="11588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2015年修改\图片2.jpg"/>
          <p:cNvPicPr>
            <a:picLocks noChangeAspect="1" noChangeArrowheads="1"/>
          </p:cNvPicPr>
          <p:nvPr/>
        </p:nvPicPr>
        <p:blipFill>
          <a:blip r:embed="rId3" cstate="print"/>
          <a:srcRect/>
          <a:stretch>
            <a:fillRect/>
          </a:stretch>
        </p:blipFill>
        <p:spPr bwMode="auto">
          <a:xfrm>
            <a:off x="500063" y="2251317"/>
            <a:ext cx="7802562" cy="4202019"/>
          </a:xfrm>
          <a:prstGeom prst="rect">
            <a:avLst/>
          </a:prstGeom>
          <a:noFill/>
          <a:ln w="9525">
            <a:noFill/>
            <a:miter lim="800000"/>
            <a:headEnd/>
            <a:tailEnd/>
          </a:ln>
        </p:spPr>
      </p:pic>
      <p:sp>
        <p:nvSpPr>
          <p:cNvPr id="21507"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1511" name="矩形 18"/>
          <p:cNvSpPr>
            <a:spLocks noChangeArrowheads="1"/>
          </p:cNvSpPr>
          <p:nvPr/>
        </p:nvSpPr>
        <p:spPr bwMode="auto">
          <a:xfrm>
            <a:off x="857224" y="1525588"/>
            <a:ext cx="7334250" cy="461665"/>
          </a:xfrm>
          <a:prstGeom prst="rect">
            <a:avLst/>
          </a:prstGeom>
          <a:noFill/>
          <a:ln w="9525">
            <a:noFill/>
            <a:miter lim="800000"/>
            <a:headEnd/>
            <a:tailEnd/>
          </a:ln>
        </p:spPr>
        <p:txBody>
          <a:bodyPr wrap="square">
            <a:spAutoFit/>
          </a:bodyPr>
          <a:lstStyle/>
          <a:p>
            <a:r>
              <a:rPr lang="en-US" altLang="zh-CN" sz="2400" dirty="0" smtClean="0">
                <a:latin typeface="Helvetica"/>
                <a:ea typeface="楷体_GB2312"/>
                <a:cs typeface="楷体_GB2312"/>
              </a:rPr>
              <a:t>3. What can children do in the sleep-away camps? </a:t>
            </a:r>
            <a:endParaRPr lang="zh-CN" altLang="en-US" sz="2400" dirty="0">
              <a:latin typeface="Helvetica"/>
              <a:ea typeface="楷体_GB2312"/>
              <a:cs typeface="楷体_GB2312"/>
            </a:endParaRPr>
          </a:p>
        </p:txBody>
      </p:sp>
      <p:sp>
        <p:nvSpPr>
          <p:cNvPr id="20" name="矩形 19"/>
          <p:cNvSpPr/>
          <p:nvPr/>
        </p:nvSpPr>
        <p:spPr>
          <a:xfrm>
            <a:off x="1290638" y="2714620"/>
            <a:ext cx="6924700" cy="3600986"/>
          </a:xfrm>
          <a:prstGeom prst="rect">
            <a:avLst/>
          </a:prstGeom>
        </p:spPr>
        <p:txBody>
          <a:bodyPr wrap="square">
            <a:spAutoFit/>
          </a:bodyPr>
          <a:lstStyle/>
          <a:p>
            <a:pPr marL="342900" indent="-342900" fontAlgn="auto">
              <a:lnSpc>
                <a:spcPct val="110000"/>
              </a:lnSpc>
              <a:spcBef>
                <a:spcPts val="0"/>
              </a:spcBef>
              <a:spcAft>
                <a:spcPts val="0"/>
              </a:spcAft>
              <a:buFont typeface="Arial" panose="020B0604020202020204" pitchFamily="34" charset="0"/>
              <a:buChar char="•"/>
              <a:defRPr/>
            </a:pPr>
            <a:r>
              <a:rPr lang="en-US" altLang="zh-CN" sz="2400" dirty="0" smtClean="0">
                <a:latin typeface="Helvetica"/>
                <a:ea typeface="楷体_GB2312" pitchFamily="49" charset="-122"/>
              </a:rPr>
              <a:t>Sleep under the stars with friends;</a:t>
            </a:r>
            <a:endParaRPr lang="zh-CN" altLang="en-US" sz="2400" dirty="0" smtClean="0">
              <a:latin typeface="Helvetica"/>
              <a:ea typeface="楷体_GB2312" pitchFamily="49" charset="-122"/>
            </a:endParaRPr>
          </a:p>
          <a:p>
            <a:pPr marL="342900" indent="-342900" algn="just" fontAlgn="auto">
              <a:lnSpc>
                <a:spcPct val="140000"/>
              </a:lnSpc>
              <a:spcBef>
                <a:spcPts val="0"/>
              </a:spcBef>
              <a:spcAft>
                <a:spcPts val="0"/>
              </a:spcAft>
              <a:buFont typeface="Arial" pitchFamily="34" charset="0"/>
              <a:buChar char="•"/>
              <a:defRPr/>
            </a:pPr>
            <a:r>
              <a:rPr lang="en-US" altLang="zh-CN" sz="2400" dirty="0" smtClean="0">
                <a:latin typeface="Helvetica"/>
                <a:ea typeface="楷体_GB2312" pitchFamily="49" charset="-122"/>
              </a:rPr>
              <a:t>Learn to shoot a bow and arrow; </a:t>
            </a:r>
            <a:endParaRPr lang="zh-CN" altLang="en-US" sz="2400" dirty="0" smtClean="0">
              <a:latin typeface="Helvetica"/>
              <a:ea typeface="楷体_GB2312" pitchFamily="49" charset="-122"/>
            </a:endParaRPr>
          </a:p>
          <a:p>
            <a:pPr marL="342900" indent="-342900" fontAlgn="auto">
              <a:lnSpc>
                <a:spcPct val="140000"/>
              </a:lnSpc>
              <a:spcBef>
                <a:spcPts val="0"/>
              </a:spcBef>
              <a:spcAft>
                <a:spcPts val="0"/>
              </a:spcAft>
              <a:buFont typeface="Arial" pitchFamily="34" charset="0"/>
              <a:buChar char="•"/>
              <a:defRPr/>
            </a:pPr>
            <a:r>
              <a:rPr lang="en-US" altLang="zh-CN" sz="2400" dirty="0" smtClean="0">
                <a:latin typeface="Helvetica"/>
                <a:ea typeface="楷体_GB2312" pitchFamily="49" charset="-122"/>
              </a:rPr>
              <a:t>Spend entire days in their swimming suits, etc.</a:t>
            </a:r>
          </a:p>
          <a:p>
            <a:pPr marL="342900" indent="-342900" fontAlgn="auto">
              <a:lnSpc>
                <a:spcPct val="140000"/>
              </a:lnSpc>
              <a:spcBef>
                <a:spcPts val="0"/>
              </a:spcBef>
              <a:spcAft>
                <a:spcPts val="0"/>
              </a:spcAft>
              <a:buFont typeface="Arial" pitchFamily="34" charset="0"/>
              <a:buChar char="•"/>
              <a:defRPr/>
            </a:pPr>
            <a:r>
              <a:rPr lang="en-US" altLang="zh-CN" sz="2400" dirty="0" smtClean="0">
                <a:latin typeface="Helvetica"/>
                <a:ea typeface="楷体_GB2312" pitchFamily="49" charset="-122"/>
              </a:rPr>
              <a:t>There are all kinds of camps, a</a:t>
            </a:r>
            <a:r>
              <a:rPr lang="en-US" altLang="zh-CN" sz="2400" dirty="0" smtClean="0"/>
              <a:t>nd </a:t>
            </a:r>
            <a:r>
              <a:rPr lang="en-US" altLang="zh-CN" sz="2400" dirty="0"/>
              <a:t>all offer opportunities for </a:t>
            </a:r>
            <a:r>
              <a:rPr lang="en-US" altLang="zh-CN" sz="2400" dirty="0" smtClean="0"/>
              <a:t>kids to </a:t>
            </a:r>
            <a:r>
              <a:rPr lang="en-US" altLang="zh-CN" sz="2400" dirty="0"/>
              <a:t>engage in new skills while also </a:t>
            </a:r>
            <a:r>
              <a:rPr lang="en-US" altLang="zh-CN" sz="2400" dirty="0" smtClean="0"/>
              <a:t>immersing themselves </a:t>
            </a:r>
            <a:r>
              <a:rPr lang="en-US" altLang="zh-CN" sz="2400" dirty="0"/>
              <a:t>in familiar pursuits. </a:t>
            </a:r>
            <a:endParaRPr lang="zh-CN" altLang="en-US" sz="2400" dirty="0">
              <a:latin typeface="Helvetica"/>
              <a:ea typeface="楷体_GB2312" pitchFamily="49" charset="-122"/>
            </a:endParaRPr>
          </a:p>
        </p:txBody>
      </p:sp>
      <p:pic>
        <p:nvPicPr>
          <p:cNvPr id="21514" name="Picture 4">
            <a:hlinkClick r:id="rId4" action="ppaction://hlinksldjump"/>
          </p:cNvPr>
          <p:cNvPicPr>
            <a:picLocks noChangeAspect="1" noChangeArrowheads="1"/>
          </p:cNvPicPr>
          <p:nvPr/>
        </p:nvPicPr>
        <p:blipFill>
          <a:blip r:embed="rId5" cstate="print"/>
          <a:srcRect/>
          <a:stretch>
            <a:fillRect/>
          </a:stretch>
        </p:blipFill>
        <p:spPr bwMode="auto">
          <a:xfrm>
            <a:off x="8423275" y="6256338"/>
            <a:ext cx="434975" cy="458787"/>
          </a:xfrm>
          <a:prstGeom prst="rect">
            <a:avLst/>
          </a:prstGeom>
          <a:noFill/>
          <a:ln w="9525">
            <a:noFill/>
            <a:miter lim="800000"/>
            <a:headEnd/>
            <a:tailEnd/>
          </a:ln>
        </p:spPr>
      </p:pic>
      <p:grpSp>
        <p:nvGrpSpPr>
          <p:cNvPr id="14" name="组合 13"/>
          <p:cNvGrpSpPr/>
          <p:nvPr/>
        </p:nvGrpSpPr>
        <p:grpSpPr>
          <a:xfrm>
            <a:off x="35496" y="9302"/>
            <a:ext cx="4645026" cy="1187450"/>
            <a:chOff x="355602" y="139700"/>
            <a:chExt cx="4645026" cy="1187450"/>
          </a:xfrm>
        </p:grpSpPr>
        <p:pic>
          <p:nvPicPr>
            <p:cNvPr id="15" name="Picture 3"/>
            <p:cNvPicPr>
              <a:picLocks noChangeAspect="1" noChangeArrowheads="1"/>
            </p:cNvPicPr>
            <p:nvPr/>
          </p:nvPicPr>
          <p:blipFill>
            <a:blip r:embed="rId6" cstate="print"/>
            <a:srcRect/>
            <a:stretch>
              <a:fillRect/>
            </a:stretch>
          </p:blipFill>
          <p:spPr bwMode="auto">
            <a:xfrm>
              <a:off x="355602" y="139700"/>
              <a:ext cx="4645026" cy="1187450"/>
            </a:xfrm>
            <a:prstGeom prst="rect">
              <a:avLst/>
            </a:prstGeom>
            <a:noFill/>
            <a:ln w="9525">
              <a:noFill/>
              <a:miter lim="800000"/>
              <a:headEnd/>
              <a:tailEnd/>
            </a:ln>
          </p:spPr>
        </p:pic>
        <p:sp>
          <p:nvSpPr>
            <p:cNvPr id="16" name="TextBox 15"/>
            <p:cNvSpPr txBox="1"/>
            <p:nvPr/>
          </p:nvSpPr>
          <p:spPr>
            <a:xfrm>
              <a:off x="1168400" y="436662"/>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3" cstate="print"/>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p:spPr>
      </p:pic>
      <p:grpSp>
        <p:nvGrpSpPr>
          <p:cNvPr id="22531" name="组合 23"/>
          <p:cNvGrpSpPr>
            <a:grpSpLocks/>
          </p:cNvGrpSpPr>
          <p:nvPr/>
        </p:nvGrpSpPr>
        <p:grpSpPr bwMode="auto">
          <a:xfrm>
            <a:off x="-246063" y="0"/>
            <a:ext cx="9390063" cy="6640513"/>
            <a:chOff x="-246385" y="0"/>
            <a:chExt cx="9390385" cy="6640513"/>
          </a:xfrm>
        </p:grpSpPr>
        <p:pic>
          <p:nvPicPr>
            <p:cNvPr id="22532" name="Picture 2"/>
            <p:cNvPicPr>
              <a:picLocks noChangeAspect="1" noChangeArrowheads="1"/>
            </p:cNvPicPr>
            <p:nvPr/>
          </p:nvPicPr>
          <p:blipFill>
            <a:blip r:embed="rId4" cstate="print"/>
            <a:srcRect/>
            <a:stretch>
              <a:fillRect/>
            </a:stretch>
          </p:blipFill>
          <p:spPr bwMode="auto">
            <a:xfrm>
              <a:off x="-14288" y="4857750"/>
              <a:ext cx="3779838" cy="1152525"/>
            </a:xfrm>
            <a:prstGeom prst="rect">
              <a:avLst/>
            </a:prstGeom>
            <a:noFill/>
            <a:ln w="9525">
              <a:noFill/>
              <a:miter lim="800000"/>
              <a:headEnd/>
              <a:tailEnd/>
            </a:ln>
          </p:spPr>
        </p:pic>
        <p:pic>
          <p:nvPicPr>
            <p:cNvPr id="22533" name="Picture 2"/>
            <p:cNvPicPr>
              <a:picLocks noChangeAspect="1" noChangeArrowheads="1"/>
            </p:cNvPicPr>
            <p:nvPr/>
          </p:nvPicPr>
          <p:blipFill>
            <a:blip r:embed="rId4" cstate="print"/>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314" y="0"/>
              <a:ext cx="9144314" cy="1000108"/>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22536" name="Picture 2"/>
            <p:cNvPicPr>
              <a:picLocks noChangeAspect="1" noChangeArrowheads="1"/>
            </p:cNvPicPr>
            <p:nvPr/>
          </p:nvPicPr>
          <p:blipFill>
            <a:blip r:embed="rId4" cstate="print"/>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5" action="ppaction://hlinksldjump"/>
            </p:cNvPr>
            <p:cNvSpPr txBox="1"/>
            <p:nvPr/>
          </p:nvSpPr>
          <p:spPr>
            <a:xfrm>
              <a:off x="25087" y="2913063"/>
              <a:ext cx="3481507"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idea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&amp;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6" action="ppaction://hlinksldjump"/>
            </p:cNvPr>
            <p:cNvSpPr txBox="1"/>
            <p:nvPr/>
          </p:nvSpPr>
          <p:spPr>
            <a:xfrm>
              <a:off x="191781" y="4116388"/>
              <a:ext cx="3481506"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7" action="ppaction://hlinksldjump"/>
            </p:cNvPr>
            <p:cNvSpPr txBox="1"/>
            <p:nvPr/>
          </p:nvSpPr>
          <p:spPr>
            <a:xfrm>
              <a:off x="252108" y="5349875"/>
              <a:ext cx="2575013"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22540"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grpSp>
          <p:nvGrpSpPr>
            <p:cNvPr id="22541" name="组合 18"/>
            <p:cNvGrpSpPr>
              <a:grpSpLocks/>
            </p:cNvGrpSpPr>
            <p:nvPr/>
          </p:nvGrpSpPr>
          <p:grpSpPr bwMode="auto">
            <a:xfrm>
              <a:off x="-246385" y="1331902"/>
              <a:ext cx="3679952" cy="668338"/>
              <a:chOff x="-246385" y="1331902"/>
              <a:chExt cx="3679952" cy="668338"/>
            </a:xfrm>
          </p:grpSpPr>
          <p:pic>
            <p:nvPicPr>
              <p:cNvPr id="21" name="Picture 3"/>
              <p:cNvPicPr>
                <a:picLocks noChangeAspect="1" noChangeArrowheads="1"/>
              </p:cNvPicPr>
              <p:nvPr/>
            </p:nvPicPr>
            <p:blipFill>
              <a:blip r:embed="rId10" cstate="print"/>
              <a:srcRect/>
              <a:stretch>
                <a:fillRect/>
              </a:stretch>
            </p:blipFill>
            <p:spPr bwMode="auto">
              <a:xfrm>
                <a:off x="-314" y="1331902"/>
                <a:ext cx="3433881" cy="668338"/>
              </a:xfrm>
              <a:prstGeom prst="rect">
                <a:avLst/>
              </a:prstGeom>
              <a:ln>
                <a:noFill/>
              </a:ln>
              <a:effectLst>
                <a:outerShdw blurRad="292100" dist="139700" dir="2700000" algn="tl" rotWithShape="0">
                  <a:srgbClr val="333333">
                    <a:alpha val="65000"/>
                  </a:srgbClr>
                </a:outerShdw>
              </a:effectLst>
              <a:extLst/>
            </p:spPr>
          </p:pic>
          <p:sp>
            <p:nvSpPr>
              <p:cNvPr id="22547" name="Rectangle 10"/>
              <p:cNvSpPr>
                <a:spLocks noChangeArrowheads="1"/>
              </p:cNvSpPr>
              <p:nvPr/>
            </p:nvSpPr>
            <p:spPr bwMode="auto">
              <a:xfrm>
                <a:off x="-246385" y="1466840"/>
                <a:ext cx="3073394" cy="461962"/>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Text </a:t>
                </a:r>
                <a:r>
                  <a:rPr lang="en-US" altLang="zh-CN" sz="2400" dirty="0" smtClean="0">
                    <a:solidFill>
                      <a:srgbClr val="000000"/>
                    </a:solidFill>
                    <a:latin typeface="Helvetica"/>
                  </a:rPr>
                  <a:t>study</a:t>
                </a:r>
                <a:endParaRPr lang="en-US" altLang="zh-CN" sz="2400" dirty="0">
                  <a:solidFill>
                    <a:srgbClr val="000000"/>
                  </a:solidFill>
                  <a:latin typeface="Helvetica"/>
                </a:endParaRPr>
              </a:p>
            </p:txBody>
          </p:sp>
        </p:grpSp>
      </p:grpSp>
      <p:sp>
        <p:nvSpPr>
          <p:cNvPr id="22" name="TextBox 21"/>
          <p:cNvSpPr txBox="1"/>
          <p:nvPr/>
        </p:nvSpPr>
        <p:spPr bwMode="auto">
          <a:xfrm>
            <a:off x="1115616" y="260648"/>
            <a:ext cx="8064896" cy="430887"/>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200" dirty="0" smtClean="0">
                <a:effectLst>
                  <a:glow rad="101600">
                    <a:schemeClr val="tx1">
                      <a:alpha val="60000"/>
                    </a:schemeClr>
                  </a:glow>
                  <a:outerShdw blurRad="38100" dist="38100" dir="2700000" algn="tl">
                    <a:srgbClr val="000000">
                      <a:alpha val="43137"/>
                    </a:srgbClr>
                  </a:outerShdw>
                </a:effectLst>
              </a:rPr>
              <a:t>Reflections of a Chinese mother in the West</a:t>
            </a:r>
            <a:endParaRPr lang="zh-CN" altLang="en-US" sz="2200" dirty="0" smtClean="0">
              <a:effectLst>
                <a:glow rad="101600">
                  <a:schemeClr val="tx1">
                    <a:alpha val="60000"/>
                  </a:schemeClr>
                </a:glow>
                <a:outerShdw blurRad="38100" dist="38100" dir="2700000" algn="tl">
                  <a:srgbClr val="000000">
                    <a:alpha val="43137"/>
                  </a:srgbClr>
                </a:outerShdw>
              </a:effectLst>
            </a:endParaRPr>
          </a:p>
        </p:txBody>
      </p:sp>
      <p:sp>
        <p:nvSpPr>
          <p:cNvPr id="23" name="TextBox 35"/>
          <p:cNvSpPr txBox="1">
            <a:spLocks noChangeArrowheads="1"/>
          </p:cNvSpPr>
          <p:nvPr/>
        </p:nvSpPr>
        <p:spPr bwMode="auto">
          <a:xfrm>
            <a:off x="35496" y="332656"/>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矩形 45"/>
          <p:cNvSpPr>
            <a:spLocks noChangeArrowheads="1"/>
          </p:cNvSpPr>
          <p:nvPr/>
        </p:nvSpPr>
        <p:spPr bwMode="auto">
          <a:xfrm>
            <a:off x="673099" y="1214422"/>
            <a:ext cx="7970867" cy="1754326"/>
          </a:xfrm>
          <a:prstGeom prst="rect">
            <a:avLst/>
          </a:prstGeom>
          <a:noFill/>
          <a:ln w="9525">
            <a:noFill/>
            <a:miter lim="800000"/>
            <a:headEnd/>
            <a:tailEnd/>
          </a:ln>
        </p:spPr>
        <p:txBody>
          <a:bodyPr wrap="square">
            <a:spAutoFit/>
          </a:bodyPr>
          <a:lstStyle/>
          <a:p>
            <a:pPr>
              <a:lnSpc>
                <a:spcPct val="150000"/>
              </a:lnSpc>
            </a:pPr>
            <a:r>
              <a:rPr lang="en-US" altLang="zh-CN" sz="2400" dirty="0" smtClean="0">
                <a:solidFill>
                  <a:srgbClr val="000000"/>
                </a:solidFill>
                <a:latin typeface="Helvetica"/>
                <a:ea typeface="方正舒体" pitchFamily="2" charset="-122"/>
              </a:rPr>
              <a:t>This text is an argumentative essay.</a:t>
            </a:r>
            <a:r>
              <a:rPr lang="en-US" altLang="zh-CN" sz="2400" dirty="0" smtClean="0"/>
              <a:t> </a:t>
            </a:r>
            <a:r>
              <a:rPr lang="en-US" altLang="zh-CN" sz="2400" dirty="0" smtClean="0">
                <a:solidFill>
                  <a:srgbClr val="000000"/>
                </a:solidFill>
                <a:latin typeface="Helvetica"/>
                <a:ea typeface="方正舒体" pitchFamily="2" charset="-122"/>
              </a:rPr>
              <a:t>Western parents are ________________ Chinese parents’ success of raising kids. (Para.1)</a:t>
            </a:r>
          </a:p>
        </p:txBody>
      </p:sp>
      <p:sp>
        <p:nvSpPr>
          <p:cNvPr id="6" name="TextBox 5"/>
          <p:cNvSpPr txBox="1">
            <a:spLocks noChangeArrowheads="1"/>
          </p:cNvSpPr>
          <p:nvPr/>
        </p:nvSpPr>
        <p:spPr bwMode="auto">
          <a:xfrm rot="10800000" flipV="1">
            <a:off x="1214415" y="1803431"/>
            <a:ext cx="2500333" cy="553998"/>
          </a:xfrm>
          <a:prstGeom prst="rect">
            <a:avLst/>
          </a:prstGeom>
          <a:noFill/>
          <a:ln w="9525">
            <a:noFill/>
            <a:miter lim="800000"/>
            <a:headEnd/>
            <a:tailEnd/>
          </a:ln>
        </p:spPr>
        <p:txBody>
          <a:bodyPr wrap="square">
            <a:spAutoFit/>
          </a:bodyPr>
          <a:lstStyle/>
          <a:p>
            <a:pPr fontAlgn="auto">
              <a:lnSpc>
                <a:spcPts val="3600"/>
              </a:lnSpc>
              <a:spcBef>
                <a:spcPts val="0"/>
              </a:spcBef>
              <a:spcAft>
                <a:spcPts val="0"/>
              </a:spcAft>
              <a:defRPr/>
            </a:pPr>
            <a:r>
              <a:rPr lang="en-US" altLang="zh-CN" sz="2400" b="1" kern="0" dirty="0" smtClean="0">
                <a:solidFill>
                  <a:schemeClr val="accent6">
                    <a:lumMod val="75000"/>
                  </a:schemeClr>
                </a:solidFill>
                <a:latin typeface="Helvetica"/>
                <a:ea typeface="+mn-ea"/>
              </a:rPr>
              <a:t>baffled about </a:t>
            </a:r>
            <a:endParaRPr lang="zh-CN" altLang="en-US" sz="2400" b="1" kern="0" dirty="0">
              <a:solidFill>
                <a:schemeClr val="accent6">
                  <a:lumMod val="75000"/>
                </a:schemeClr>
              </a:solidFill>
              <a:latin typeface="Helvetica"/>
              <a:ea typeface="+mn-ea"/>
            </a:endParaRPr>
          </a:p>
        </p:txBody>
      </p:sp>
      <p:sp>
        <p:nvSpPr>
          <p:cNvPr id="10" name="矩形 45"/>
          <p:cNvSpPr>
            <a:spLocks noChangeArrowheads="1"/>
          </p:cNvSpPr>
          <p:nvPr/>
        </p:nvSpPr>
        <p:spPr bwMode="auto">
          <a:xfrm>
            <a:off x="714348" y="3143248"/>
            <a:ext cx="7875613" cy="1200329"/>
          </a:xfrm>
          <a:prstGeom prst="rect">
            <a:avLst/>
          </a:prstGeom>
          <a:noFill/>
          <a:ln w="9525">
            <a:noFill/>
            <a:miter lim="800000"/>
            <a:headEnd/>
            <a:tailEnd/>
          </a:ln>
        </p:spPr>
        <p:txBody>
          <a:bodyPr wrap="square">
            <a:spAutoFit/>
          </a:bodyPr>
          <a:lstStyle/>
          <a:p>
            <a:pPr>
              <a:lnSpc>
                <a:spcPct val="150000"/>
              </a:lnSpc>
            </a:pPr>
            <a:r>
              <a:rPr lang="en-US" altLang="zh-CN" sz="2400" dirty="0" smtClean="0">
                <a:solidFill>
                  <a:srgbClr val="000000"/>
                </a:solidFill>
                <a:latin typeface="Helvetica"/>
                <a:ea typeface="方正舒体" pitchFamily="2" charset="-122"/>
              </a:rPr>
              <a:t>What do Westerners think of Chinese parents’ way of raising kids? (Para. 2)</a:t>
            </a:r>
            <a:endParaRPr lang="zh-CN" altLang="en-US" sz="2400" dirty="0">
              <a:solidFill>
                <a:srgbClr val="000000"/>
              </a:solidFill>
              <a:latin typeface="Helvetica"/>
              <a:ea typeface="方正舒体" pitchFamily="2" charset="-122"/>
            </a:endParaRPr>
          </a:p>
        </p:txBody>
      </p:sp>
      <p:grpSp>
        <p:nvGrpSpPr>
          <p:cNvPr id="2" name="组合 16"/>
          <p:cNvGrpSpPr>
            <a:grpSpLocks/>
          </p:cNvGrpSpPr>
          <p:nvPr/>
        </p:nvGrpSpPr>
        <p:grpSpPr bwMode="auto">
          <a:xfrm>
            <a:off x="625499" y="4383953"/>
            <a:ext cx="7375525" cy="1850258"/>
            <a:chOff x="553302" y="4331444"/>
            <a:chExt cx="7376284" cy="1597886"/>
          </a:xfrm>
        </p:grpSpPr>
        <p:grpSp>
          <p:nvGrpSpPr>
            <p:cNvPr id="23562" name="组合 15"/>
            <p:cNvGrpSpPr>
              <a:grpSpLocks/>
            </p:cNvGrpSpPr>
            <p:nvPr/>
          </p:nvGrpSpPr>
          <p:grpSpPr bwMode="auto">
            <a:xfrm>
              <a:off x="553302" y="4331444"/>
              <a:ext cx="7376284" cy="1597886"/>
              <a:chOff x="481864" y="4063362"/>
              <a:chExt cx="7376284" cy="1597886"/>
            </a:xfrm>
          </p:grpSpPr>
          <p:sp>
            <p:nvSpPr>
              <p:cNvPr id="11" name="圆角矩形 10"/>
              <p:cNvSpPr/>
              <p:nvPr/>
            </p:nvSpPr>
            <p:spPr>
              <a:xfrm>
                <a:off x="1270278" y="4797152"/>
                <a:ext cx="6587870" cy="86409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3567" name="Picture 3"/>
              <p:cNvPicPr>
                <a:picLocks noChangeAspect="1" noChangeArrowheads="1"/>
              </p:cNvPicPr>
              <p:nvPr/>
            </p:nvPicPr>
            <p:blipFill>
              <a:blip r:embed="rId3" cstate="print"/>
              <a:srcRect/>
              <a:stretch>
                <a:fillRect/>
              </a:stretch>
            </p:blipFill>
            <p:spPr bwMode="auto">
              <a:xfrm>
                <a:off x="481864" y="4063362"/>
                <a:ext cx="1446930" cy="1365902"/>
              </a:xfrm>
              <a:prstGeom prst="rect">
                <a:avLst/>
              </a:prstGeom>
              <a:noFill/>
              <a:ln w="9525">
                <a:noFill/>
                <a:miter lim="800000"/>
                <a:headEnd/>
                <a:tailEnd/>
              </a:ln>
            </p:spPr>
          </p:pic>
          <p:sp>
            <p:nvSpPr>
              <p:cNvPr id="13" name="TextBox 12"/>
              <p:cNvSpPr txBox="1"/>
              <p:nvPr/>
            </p:nvSpPr>
            <p:spPr>
              <a:xfrm>
                <a:off x="785107" y="4539395"/>
                <a:ext cx="1074849" cy="46175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8" name="TextBox 7"/>
            <p:cNvSpPr txBox="1"/>
            <p:nvPr/>
          </p:nvSpPr>
          <p:spPr>
            <a:xfrm>
              <a:off x="2213981" y="5143885"/>
              <a:ext cx="5001175" cy="717650"/>
            </a:xfrm>
            <a:prstGeom prst="rect">
              <a:avLst/>
            </a:prstGeom>
            <a:noFill/>
          </p:spPr>
          <p:txBody>
            <a:bodyPr wrap="square">
              <a:spAutoFit/>
            </a:bodyPr>
            <a:lstStyle/>
            <a:p>
              <a:r>
                <a:rPr lang="en-US" altLang="zh-CN" sz="2400" kern="0" dirty="0" smtClean="0">
                  <a:latin typeface="Helvetica"/>
                  <a:ea typeface="+mn-ea"/>
                </a:rPr>
                <a:t>provocative, unimaginable and even illegal</a:t>
              </a:r>
              <a:endParaRPr lang="zh-CN" altLang="en-US" sz="2400" kern="0" dirty="0">
                <a:latin typeface="Helvetica"/>
                <a:ea typeface="+mn-ea"/>
              </a:endParaRPr>
            </a:p>
          </p:txBody>
        </p:sp>
      </p:grpSp>
      <p:grpSp>
        <p:nvGrpSpPr>
          <p:cNvPr id="14" name="组合 13"/>
          <p:cNvGrpSpPr>
            <a:grpSpLocks/>
          </p:cNvGrpSpPr>
          <p:nvPr/>
        </p:nvGrpSpPr>
        <p:grpSpPr bwMode="auto">
          <a:xfrm>
            <a:off x="6032" y="3492"/>
            <a:ext cx="8416926" cy="1152526"/>
            <a:chOff x="-14288" y="-27384"/>
            <a:chExt cx="8416678" cy="1152525"/>
          </a:xfrm>
        </p:grpSpPr>
        <p:sp>
          <p:nvSpPr>
            <p:cNvPr id="15" name="TextBox 14"/>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4643438" y="3177973"/>
            <a:ext cx="4182642"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6" name="Picture 3"/>
          <p:cNvPicPr>
            <a:picLocks noChangeAspect="1" noChangeArrowheads="1"/>
          </p:cNvPicPr>
          <p:nvPr/>
        </p:nvPicPr>
        <p:blipFill>
          <a:blip r:embed="rId3" cstate="print"/>
          <a:srcRect/>
          <a:stretch>
            <a:fillRect/>
          </a:stretch>
        </p:blipFill>
        <p:spPr bwMode="auto">
          <a:xfrm>
            <a:off x="4000496" y="2500306"/>
            <a:ext cx="1625600" cy="1365250"/>
          </a:xfrm>
          <a:prstGeom prst="rect">
            <a:avLst/>
          </a:prstGeom>
          <a:noFill/>
          <a:ln w="9525">
            <a:noFill/>
            <a:miter lim="800000"/>
            <a:headEnd/>
            <a:tailEnd/>
          </a:ln>
        </p:spPr>
      </p:pic>
      <p:sp>
        <p:nvSpPr>
          <p:cNvPr id="10" name="圆角矩形 10"/>
          <p:cNvSpPr/>
          <p:nvPr/>
        </p:nvSpPr>
        <p:spPr>
          <a:xfrm>
            <a:off x="620068" y="3177973"/>
            <a:ext cx="3575050"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 name="Picture 3"/>
          <p:cNvPicPr>
            <a:picLocks noChangeAspect="1" noChangeArrowheads="1"/>
          </p:cNvPicPr>
          <p:nvPr/>
        </p:nvPicPr>
        <p:blipFill>
          <a:blip r:embed="rId3" cstate="print"/>
          <a:srcRect/>
          <a:stretch>
            <a:fillRect/>
          </a:stretch>
        </p:blipFill>
        <p:spPr bwMode="auto">
          <a:xfrm>
            <a:off x="0" y="2708275"/>
            <a:ext cx="1625600" cy="1365250"/>
          </a:xfrm>
          <a:prstGeom prst="rect">
            <a:avLst/>
          </a:prstGeom>
          <a:noFill/>
          <a:ln w="9525">
            <a:noFill/>
            <a:miter lim="800000"/>
            <a:headEnd/>
            <a:tailEnd/>
          </a:ln>
        </p:spPr>
      </p:pic>
      <p:sp>
        <p:nvSpPr>
          <p:cNvPr id="12" name="TextBox 11"/>
          <p:cNvSpPr txBox="1"/>
          <p:nvPr/>
        </p:nvSpPr>
        <p:spPr>
          <a:xfrm>
            <a:off x="395288" y="3194050"/>
            <a:ext cx="1230312" cy="457200"/>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3" name="矩形 45"/>
          <p:cNvSpPr>
            <a:spLocks noChangeArrowheads="1"/>
          </p:cNvSpPr>
          <p:nvPr/>
        </p:nvSpPr>
        <p:spPr bwMode="auto">
          <a:xfrm>
            <a:off x="1009650" y="1357298"/>
            <a:ext cx="7234238" cy="830997"/>
          </a:xfrm>
          <a:prstGeom prst="rect">
            <a:avLst/>
          </a:prstGeom>
          <a:noFill/>
          <a:ln w="9525">
            <a:noFill/>
            <a:miter lim="800000"/>
            <a:headEnd/>
            <a:tailEnd/>
          </a:ln>
        </p:spPr>
        <p:txBody>
          <a:bodyPr>
            <a:spAutoFit/>
          </a:bodyPr>
          <a:lstStyle/>
          <a:p>
            <a:r>
              <a:rPr lang="en-US" altLang="zh-CN" sz="2400" dirty="0" smtClean="0">
                <a:solidFill>
                  <a:srgbClr val="000000"/>
                </a:solidFill>
                <a:latin typeface="Helvetica" pitchFamily="34" charset="0"/>
                <a:ea typeface="方正舒体"/>
                <a:cs typeface="方正舒体"/>
              </a:rPr>
              <a:t>Differences </a:t>
            </a:r>
            <a:r>
              <a:rPr lang="en-US" altLang="zh-CN" sz="2400" dirty="0">
                <a:solidFill>
                  <a:srgbClr val="000000"/>
                </a:solidFill>
                <a:latin typeface="Helvetica" pitchFamily="34" charset="0"/>
                <a:ea typeface="方正舒体"/>
                <a:cs typeface="方正舒体"/>
              </a:rPr>
              <a:t>between </a:t>
            </a:r>
            <a:r>
              <a:rPr lang="en-US" altLang="zh-CN" sz="2400" dirty="0" smtClean="0">
                <a:solidFill>
                  <a:srgbClr val="000000"/>
                </a:solidFill>
                <a:latin typeface="Helvetica" pitchFamily="34" charset="0"/>
                <a:ea typeface="方正舒体"/>
                <a:cs typeface="方正舒体"/>
              </a:rPr>
              <a:t>Chinese mothers </a:t>
            </a:r>
            <a:r>
              <a:rPr lang="en-US" altLang="zh-CN" sz="2400" dirty="0">
                <a:solidFill>
                  <a:srgbClr val="000000"/>
                </a:solidFill>
                <a:latin typeface="Helvetica" pitchFamily="34" charset="0"/>
                <a:ea typeface="方正舒体"/>
                <a:cs typeface="方正舒体"/>
              </a:rPr>
              <a:t>and </a:t>
            </a:r>
            <a:r>
              <a:rPr lang="en-US" altLang="zh-CN" sz="2400" dirty="0" smtClean="0">
                <a:solidFill>
                  <a:srgbClr val="000000"/>
                </a:solidFill>
                <a:latin typeface="Helvetica" pitchFamily="34" charset="0"/>
                <a:ea typeface="方正舒体"/>
                <a:cs typeface="方正舒体"/>
              </a:rPr>
              <a:t>Western parents to an obese child (Para. 2):</a:t>
            </a:r>
            <a:endParaRPr lang="zh-CN" altLang="en-US" sz="2400" dirty="0">
              <a:solidFill>
                <a:srgbClr val="000000"/>
              </a:solidFill>
              <a:latin typeface="Helvetica" pitchFamily="34" charset="0"/>
              <a:ea typeface="方正舒体"/>
              <a:cs typeface="方正舒体"/>
            </a:endParaRPr>
          </a:p>
        </p:txBody>
      </p:sp>
      <p:sp>
        <p:nvSpPr>
          <p:cNvPr id="14" name="TextBox 13"/>
          <p:cNvSpPr txBox="1">
            <a:spLocks noChangeArrowheads="1"/>
          </p:cNvSpPr>
          <p:nvPr/>
        </p:nvSpPr>
        <p:spPr bwMode="auto">
          <a:xfrm>
            <a:off x="1000100" y="2467269"/>
            <a:ext cx="2837827" cy="461665"/>
          </a:xfrm>
          <a:prstGeom prst="rect">
            <a:avLst/>
          </a:prstGeom>
          <a:noFill/>
          <a:ln w="9525">
            <a:noFill/>
            <a:miter lim="800000"/>
            <a:headEnd/>
            <a:tailEnd/>
          </a:ln>
        </p:spPr>
        <p:txBody>
          <a:bodyPr wrap="square">
            <a:spAutoFit/>
          </a:bodyPr>
          <a:lstStyle/>
          <a:p>
            <a:pPr marL="457200" indent="-457200">
              <a:spcBef>
                <a:spcPct val="20000"/>
              </a:spcBef>
              <a:buClr>
                <a:srgbClr val="D16349"/>
              </a:buClr>
              <a:buSzPct val="85000"/>
            </a:pPr>
            <a:r>
              <a:rPr lang="en-US" altLang="zh-CN" sz="2400" dirty="0" smtClean="0">
                <a:solidFill>
                  <a:srgbClr val="B40000"/>
                </a:solidFill>
                <a:latin typeface="Helvetica" pitchFamily="34" charset="0"/>
              </a:rPr>
              <a:t>Chinese mothers </a:t>
            </a:r>
            <a:endParaRPr lang="zh-CN" altLang="en-US" sz="2400" dirty="0">
              <a:solidFill>
                <a:srgbClr val="B40000"/>
              </a:solidFill>
              <a:latin typeface="Helvetica" pitchFamily="34" charset="0"/>
            </a:endParaRPr>
          </a:p>
        </p:txBody>
      </p:sp>
      <p:sp>
        <p:nvSpPr>
          <p:cNvPr id="15" name="TextBox 7"/>
          <p:cNvSpPr txBox="1">
            <a:spLocks noChangeArrowheads="1"/>
          </p:cNvSpPr>
          <p:nvPr/>
        </p:nvSpPr>
        <p:spPr bwMode="auto">
          <a:xfrm>
            <a:off x="5286380" y="2500306"/>
            <a:ext cx="2749550" cy="461665"/>
          </a:xfrm>
          <a:prstGeom prst="rect">
            <a:avLst/>
          </a:prstGeom>
          <a:noFill/>
          <a:ln w="9525">
            <a:noFill/>
            <a:miter lim="800000"/>
            <a:headEnd/>
            <a:tailEnd/>
          </a:ln>
        </p:spPr>
        <p:txBody>
          <a:bodyPr wrap="square">
            <a:spAutoFit/>
          </a:bodyPr>
          <a:lstStyle/>
          <a:p>
            <a:pPr marL="457200" indent="-457200">
              <a:spcBef>
                <a:spcPct val="20000"/>
              </a:spcBef>
              <a:buClr>
                <a:srgbClr val="D16349"/>
              </a:buClr>
              <a:buSzPct val="85000"/>
            </a:pPr>
            <a:r>
              <a:rPr lang="en-US" altLang="zh-CN" sz="2400" dirty="0" smtClean="0">
                <a:solidFill>
                  <a:srgbClr val="B40000"/>
                </a:solidFill>
                <a:latin typeface="Helvetica" pitchFamily="34" charset="0"/>
              </a:rPr>
              <a:t>Western parents </a:t>
            </a:r>
            <a:endParaRPr lang="zh-CN" altLang="en-US" sz="2400" dirty="0">
              <a:solidFill>
                <a:srgbClr val="B40000"/>
              </a:solidFill>
              <a:latin typeface="Helvetica" pitchFamily="34" charset="0"/>
            </a:endParaRPr>
          </a:p>
        </p:txBody>
      </p:sp>
      <p:sp>
        <p:nvSpPr>
          <p:cNvPr id="17" name="TextBox 12"/>
          <p:cNvSpPr txBox="1"/>
          <p:nvPr/>
        </p:nvSpPr>
        <p:spPr>
          <a:xfrm>
            <a:off x="4413258" y="3000372"/>
            <a:ext cx="1230312"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9" name="Rectangle 17"/>
          <p:cNvSpPr>
            <a:spLocks noChangeArrowheads="1"/>
          </p:cNvSpPr>
          <p:nvPr/>
        </p:nvSpPr>
        <p:spPr bwMode="auto">
          <a:xfrm>
            <a:off x="1047750" y="3759200"/>
            <a:ext cx="2988469" cy="113184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182563" indent="-182563">
              <a:lnSpc>
                <a:spcPct val="150000"/>
              </a:lnSpc>
              <a:buFontTx/>
              <a:buChar char="•"/>
              <a:defRPr/>
            </a:pPr>
            <a:r>
              <a:rPr lang="en-US" altLang="zh-CN" sz="2400" dirty="0" smtClean="0">
                <a:solidFill>
                  <a:srgbClr val="000000"/>
                </a:solidFill>
                <a:latin typeface="Helvetica" pitchFamily="34" charset="0"/>
              </a:rPr>
              <a:t> “</a:t>
            </a:r>
            <a:r>
              <a:rPr lang="en-US" altLang="zh-CN" sz="2400" i="1" dirty="0" smtClean="0">
                <a:solidFill>
                  <a:srgbClr val="000000"/>
                </a:solidFill>
                <a:latin typeface="Helvetica" pitchFamily="34" charset="0"/>
              </a:rPr>
              <a:t>Hey fatty, lose some weight.”</a:t>
            </a:r>
            <a:endParaRPr lang="en-US" altLang="zh-CN" sz="2400" i="1" dirty="0">
              <a:solidFill>
                <a:srgbClr val="000000"/>
              </a:solidFill>
              <a:latin typeface="Helvetica" pitchFamily="34" charset="0"/>
            </a:endParaRPr>
          </a:p>
        </p:txBody>
      </p:sp>
      <p:sp>
        <p:nvSpPr>
          <p:cNvPr id="21" name="Rectangle 21"/>
          <p:cNvSpPr>
            <a:spLocks noChangeArrowheads="1"/>
          </p:cNvSpPr>
          <p:nvPr/>
        </p:nvSpPr>
        <p:spPr bwMode="auto">
          <a:xfrm>
            <a:off x="4786314" y="3633761"/>
            <a:ext cx="1519968" cy="58105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lnSpc>
                <a:spcPct val="150000"/>
              </a:lnSpc>
              <a:buFontTx/>
              <a:buChar char="•"/>
              <a:defRPr/>
            </a:pPr>
            <a:r>
              <a:rPr lang="en-US" altLang="zh-CN" sz="2400" dirty="0" smtClean="0">
                <a:solidFill>
                  <a:srgbClr val="000000"/>
                </a:solidFill>
                <a:latin typeface="Helvetica" pitchFamily="34" charset="0"/>
              </a:rPr>
              <a:t> humane</a:t>
            </a:r>
            <a:endParaRPr lang="en-US" altLang="zh-CN" sz="2400" dirty="0">
              <a:solidFill>
                <a:srgbClr val="000000"/>
              </a:solidFill>
              <a:latin typeface="Helvetica" pitchFamily="34" charset="0"/>
            </a:endParaRPr>
          </a:p>
        </p:txBody>
      </p:sp>
      <p:sp>
        <p:nvSpPr>
          <p:cNvPr id="22" name="Rectangle 22"/>
          <p:cNvSpPr>
            <a:spLocks noChangeArrowheads="1"/>
          </p:cNvSpPr>
          <p:nvPr/>
        </p:nvSpPr>
        <p:spPr bwMode="auto">
          <a:xfrm>
            <a:off x="4786314" y="4396095"/>
            <a:ext cx="3493264" cy="46166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buFontTx/>
              <a:buChar char="•"/>
            </a:pPr>
            <a:r>
              <a:rPr lang="en-US" altLang="zh-CN" sz="2400" dirty="0" smtClean="0">
                <a:solidFill>
                  <a:srgbClr val="000000"/>
                </a:solidFill>
                <a:latin typeface="Helvetica" pitchFamily="34" charset="0"/>
              </a:rPr>
              <a:t> tiptoe around the issue</a:t>
            </a:r>
            <a:endParaRPr lang="en-US" altLang="zh-CN" sz="2400" dirty="0">
              <a:solidFill>
                <a:srgbClr val="000000"/>
              </a:solidFill>
              <a:latin typeface="Helvetica" pitchFamily="34" charset="0"/>
            </a:endParaRPr>
          </a:p>
        </p:txBody>
      </p:sp>
      <p:sp>
        <p:nvSpPr>
          <p:cNvPr id="24" name="Rectangle 22"/>
          <p:cNvSpPr>
            <a:spLocks noChangeArrowheads="1"/>
          </p:cNvSpPr>
          <p:nvPr/>
        </p:nvSpPr>
        <p:spPr bwMode="auto">
          <a:xfrm>
            <a:off x="4786314" y="5039037"/>
            <a:ext cx="3783408" cy="46166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buFontTx/>
              <a:buChar char="•"/>
            </a:pPr>
            <a:r>
              <a:rPr lang="en-US" altLang="zh-CN" sz="2400" dirty="0" smtClean="0">
                <a:solidFill>
                  <a:srgbClr val="000000"/>
                </a:solidFill>
                <a:latin typeface="Helvetica" pitchFamily="34" charset="0"/>
              </a:rPr>
              <a:t> never mention the f-word</a:t>
            </a:r>
            <a:endParaRPr lang="en-US" altLang="zh-CN" sz="2400" dirty="0">
              <a:solidFill>
                <a:srgbClr val="000000"/>
              </a:solidFill>
              <a:latin typeface="Helvetica" pitchFamily="34" charset="0"/>
            </a:endParaRPr>
          </a:p>
        </p:txBody>
      </p:sp>
      <p:grpSp>
        <p:nvGrpSpPr>
          <p:cNvPr id="20" name="组合 19"/>
          <p:cNvGrpSpPr>
            <a:grpSpLocks/>
          </p:cNvGrpSpPr>
          <p:nvPr/>
        </p:nvGrpSpPr>
        <p:grpSpPr bwMode="auto">
          <a:xfrm>
            <a:off x="6032" y="3492"/>
            <a:ext cx="8416926" cy="1152526"/>
            <a:chOff x="-14288" y="-27384"/>
            <a:chExt cx="8416678" cy="1152525"/>
          </a:xfrm>
        </p:grpSpPr>
        <p:sp>
          <p:nvSpPr>
            <p:cNvPr id="23" name="TextBox 22"/>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25">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9" grpId="0"/>
      <p:bldP spid="21" grpId="0"/>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3"/>
          <p:cNvGrpSpPr>
            <a:grpSpLocks/>
          </p:cNvGrpSpPr>
          <p:nvPr/>
        </p:nvGrpSpPr>
        <p:grpSpPr bwMode="auto">
          <a:xfrm>
            <a:off x="601690" y="2241552"/>
            <a:ext cx="7970838" cy="3544902"/>
            <a:chOff x="428596" y="2027872"/>
            <a:chExt cx="8352928" cy="2944627"/>
          </a:xfrm>
        </p:grpSpPr>
        <p:pic>
          <p:nvPicPr>
            <p:cNvPr id="25609" name="Picture 2"/>
            <p:cNvPicPr>
              <a:picLocks noChangeAspect="1" noChangeArrowheads="1"/>
            </p:cNvPicPr>
            <p:nvPr/>
          </p:nvPicPr>
          <p:blipFill>
            <a:blip r:embed="rId3" cstate="print"/>
            <a:srcRect/>
            <a:stretch>
              <a:fillRect/>
            </a:stretch>
          </p:blipFill>
          <p:spPr bwMode="auto">
            <a:xfrm>
              <a:off x="428596" y="2027872"/>
              <a:ext cx="8352928" cy="2944627"/>
            </a:xfrm>
            <a:prstGeom prst="rect">
              <a:avLst/>
            </a:prstGeom>
            <a:noFill/>
            <a:ln w="9525">
              <a:noFill/>
              <a:miter lim="800000"/>
              <a:headEnd/>
              <a:tailEnd/>
            </a:ln>
          </p:spPr>
        </p:pic>
        <p:sp>
          <p:nvSpPr>
            <p:cNvPr id="25610" name="TextBox 1"/>
            <p:cNvSpPr txBox="1">
              <a:spLocks noChangeArrowheads="1"/>
            </p:cNvSpPr>
            <p:nvPr/>
          </p:nvSpPr>
          <p:spPr bwMode="auto">
            <a:xfrm>
              <a:off x="714348" y="2571744"/>
              <a:ext cx="6143668" cy="2181180"/>
            </a:xfrm>
            <a:prstGeom prst="rect">
              <a:avLst/>
            </a:prstGeom>
            <a:noFill/>
            <a:ln w="9525">
              <a:noFill/>
              <a:miter lim="800000"/>
              <a:headEnd/>
              <a:tailEnd/>
            </a:ln>
          </p:spPr>
          <p:txBody>
            <a:bodyPr>
              <a:spAutoFit/>
            </a:bodyPr>
            <a:lstStyle/>
            <a:p>
              <a:pPr>
                <a:lnSpc>
                  <a:spcPct val="150000"/>
                </a:lnSpc>
              </a:pPr>
              <a:r>
                <a:rPr lang="en-US" altLang="zh-CN" sz="2400" dirty="0" smtClean="0"/>
                <a:t>Chinese parents raise successful kids, but they use some methods which are ________________________ to Westerners.</a:t>
              </a:r>
              <a:endParaRPr lang="en-US" altLang="zh-CN" sz="2400" dirty="0">
                <a:latin typeface="Helvetica"/>
              </a:endParaRPr>
            </a:p>
          </p:txBody>
        </p:sp>
      </p:grpSp>
      <p:sp>
        <p:nvSpPr>
          <p:cNvPr id="25603" name="TextBox 40"/>
          <p:cNvSpPr txBox="1">
            <a:spLocks noChangeArrowheads="1"/>
          </p:cNvSpPr>
          <p:nvPr/>
        </p:nvSpPr>
        <p:spPr bwMode="auto">
          <a:xfrm>
            <a:off x="1069975" y="1484313"/>
            <a:ext cx="6985000" cy="49475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Part I — </a:t>
            </a:r>
            <a:r>
              <a:rPr lang="en-US" altLang="zh-CN" sz="2400" b="1" dirty="0" smtClean="0">
                <a:solidFill>
                  <a:srgbClr val="000000"/>
                </a:solidFill>
                <a:latin typeface="Helvetica"/>
                <a:ea typeface="方正舒体" pitchFamily="2" charset="-122"/>
              </a:rPr>
              <a:t>(Paras</a:t>
            </a:r>
            <a:r>
              <a:rPr lang="en-US" altLang="zh-CN" sz="2400" b="1" dirty="0">
                <a:solidFill>
                  <a:srgbClr val="000000"/>
                </a:solidFill>
                <a:latin typeface="Helvetica"/>
                <a:ea typeface="方正舒体" pitchFamily="2" charset="-122"/>
              </a:rPr>
              <a:t>. 1- __)</a:t>
            </a:r>
          </a:p>
        </p:txBody>
      </p:sp>
      <p:sp>
        <p:nvSpPr>
          <p:cNvPr id="175118" name="Text Box 14"/>
          <p:cNvSpPr txBox="1">
            <a:spLocks noChangeArrowheads="1"/>
          </p:cNvSpPr>
          <p:nvPr/>
        </p:nvSpPr>
        <p:spPr bwMode="auto">
          <a:xfrm>
            <a:off x="3779912" y="1500188"/>
            <a:ext cx="428625" cy="461962"/>
          </a:xfrm>
          <a:prstGeom prst="rect">
            <a:avLst/>
          </a:prstGeom>
          <a:noFill/>
          <a:ln w="9525">
            <a:noFill/>
            <a:miter lim="800000"/>
            <a:headEnd/>
            <a:tailEnd/>
          </a:ln>
          <a:effectLst>
            <a:prstShdw prst="shdw11">
              <a:schemeClr val="bg2">
                <a:alpha val="50000"/>
              </a:schemeClr>
            </a:prstShdw>
          </a:effectLst>
        </p:spPr>
        <p:txBody>
          <a:bodyPr>
            <a:spAutoFit/>
          </a:bodyPr>
          <a:lstStyle/>
          <a:p>
            <a:pPr fontAlgn="auto">
              <a:spcBef>
                <a:spcPct val="50000"/>
              </a:spcBef>
              <a:spcAft>
                <a:spcPts val="0"/>
              </a:spcAft>
              <a:defRPr/>
            </a:pPr>
            <a:r>
              <a:rPr lang="en-US" altLang="zh-CN" sz="2400" b="1" dirty="0">
                <a:solidFill>
                  <a:schemeClr val="accent6">
                    <a:lumMod val="75000"/>
                  </a:schemeClr>
                </a:solidFill>
                <a:latin typeface="Helvetica"/>
                <a:ea typeface="方正舒体"/>
              </a:rPr>
              <a:t>2</a:t>
            </a:r>
          </a:p>
        </p:txBody>
      </p:sp>
      <p:sp>
        <p:nvSpPr>
          <p:cNvPr id="25" name="矩形 24"/>
          <p:cNvSpPr/>
          <p:nvPr/>
        </p:nvSpPr>
        <p:spPr>
          <a:xfrm>
            <a:off x="928663" y="4038607"/>
            <a:ext cx="4572031" cy="461963"/>
          </a:xfrm>
          <a:prstGeom prst="rect">
            <a:avLst/>
          </a:prstGeom>
        </p:spPr>
        <p:txBody>
          <a:bodyPr wrap="square">
            <a:spAutoFit/>
          </a:bodyPr>
          <a:lstStyle/>
          <a:p>
            <a:pPr fontAlgn="auto">
              <a:spcBef>
                <a:spcPts val="0"/>
              </a:spcBef>
              <a:spcAft>
                <a:spcPts val="0"/>
              </a:spcAft>
              <a:defRPr/>
            </a:pPr>
            <a:r>
              <a:rPr lang="en-US" altLang="zh-CN" sz="2400" dirty="0" smtClean="0">
                <a:solidFill>
                  <a:schemeClr val="accent6">
                    <a:lumMod val="75000"/>
                  </a:schemeClr>
                </a:solidFill>
                <a:latin typeface="Helvetica"/>
                <a:ea typeface="+mn-ea"/>
              </a:rPr>
              <a:t> unacceptable (or different) </a:t>
            </a:r>
            <a:endParaRPr lang="zh-CN" altLang="en-US" sz="2400" dirty="0">
              <a:solidFill>
                <a:schemeClr val="accent6">
                  <a:lumMod val="75000"/>
                </a:schemeClr>
              </a:solidFill>
              <a:latin typeface="Helvetica"/>
              <a:ea typeface="+mn-ea"/>
            </a:endParaRPr>
          </a:p>
        </p:txBody>
      </p:sp>
      <p:grpSp>
        <p:nvGrpSpPr>
          <p:cNvPr id="10" name="组合 9"/>
          <p:cNvGrpSpPr>
            <a:grpSpLocks/>
          </p:cNvGrpSpPr>
          <p:nvPr/>
        </p:nvGrpSpPr>
        <p:grpSpPr bwMode="auto">
          <a:xfrm>
            <a:off x="6032" y="3492"/>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774757" y="2060575"/>
            <a:ext cx="7797771" cy="3314700"/>
          </a:xfrm>
          <a:prstGeom prst="rect">
            <a:avLst/>
          </a:prstGeom>
          <a:noFill/>
          <a:ln w="9525">
            <a:noFill/>
            <a:miter lim="800000"/>
            <a:headEnd/>
            <a:tailEnd/>
          </a:ln>
        </p:spPr>
      </p:pic>
      <p:sp>
        <p:nvSpPr>
          <p:cNvPr id="31747" name="TextBox 40"/>
          <p:cNvSpPr txBox="1">
            <a:spLocks noChangeArrowheads="1"/>
          </p:cNvSpPr>
          <p:nvPr/>
        </p:nvSpPr>
        <p:spPr bwMode="auto">
          <a:xfrm>
            <a:off x="1069975" y="1484313"/>
            <a:ext cx="5859479" cy="536575"/>
          </a:xfrm>
          <a:prstGeom prst="rect">
            <a:avLst/>
          </a:prstGeom>
          <a:noFill/>
          <a:ln w="9525">
            <a:noFill/>
            <a:miter lim="800000"/>
            <a:headEnd/>
            <a:tailEnd/>
          </a:ln>
        </p:spPr>
        <p:txBody>
          <a:bodyPr wrap="square">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Part II — </a:t>
            </a:r>
            <a:r>
              <a:rPr lang="en-US" altLang="zh-CN" sz="2400" b="1" dirty="0" smtClean="0">
                <a:solidFill>
                  <a:srgbClr val="000000"/>
                </a:solidFill>
                <a:latin typeface="Helvetica"/>
                <a:ea typeface="方正舒体" pitchFamily="2" charset="-122"/>
              </a:rPr>
              <a:t>(</a:t>
            </a:r>
            <a:r>
              <a:rPr lang="en-US" altLang="zh-CN" sz="2400" b="1" dirty="0" err="1" smtClean="0">
                <a:solidFill>
                  <a:srgbClr val="000000"/>
                </a:solidFill>
                <a:latin typeface="Helvetica"/>
                <a:ea typeface="方正舒体" pitchFamily="2" charset="-122"/>
              </a:rPr>
              <a:t>Paras</a:t>
            </a:r>
            <a:r>
              <a:rPr lang="en-US" altLang="zh-CN" sz="2400" b="1" dirty="0">
                <a:solidFill>
                  <a:srgbClr val="000000"/>
                </a:solidFill>
                <a:latin typeface="Helvetica"/>
                <a:ea typeface="方正舒体" pitchFamily="2" charset="-122"/>
              </a:rPr>
              <a:t>. </a:t>
            </a:r>
            <a:r>
              <a:rPr lang="en-US" altLang="zh-CN" sz="2400" b="1" dirty="0" smtClean="0">
                <a:solidFill>
                  <a:srgbClr val="000000"/>
                </a:solidFill>
                <a:latin typeface="Helvetica"/>
                <a:ea typeface="方正舒体" pitchFamily="2" charset="-122"/>
              </a:rPr>
              <a:t>3-10)</a:t>
            </a:r>
            <a:endParaRPr lang="en-US" altLang="zh-CN" sz="2400" b="1" dirty="0">
              <a:solidFill>
                <a:srgbClr val="000000"/>
              </a:solidFill>
              <a:latin typeface="Helvetica"/>
              <a:ea typeface="方正舒体" pitchFamily="2" charset="-122"/>
            </a:endParaRPr>
          </a:p>
        </p:txBody>
      </p:sp>
      <p:sp>
        <p:nvSpPr>
          <p:cNvPr id="31748" name="矩形 2"/>
          <p:cNvSpPr>
            <a:spLocks noChangeArrowheads="1"/>
          </p:cNvSpPr>
          <p:nvPr/>
        </p:nvSpPr>
        <p:spPr bwMode="auto">
          <a:xfrm>
            <a:off x="1000129" y="2709863"/>
            <a:ext cx="5786449" cy="1754326"/>
          </a:xfrm>
          <a:prstGeom prst="rect">
            <a:avLst/>
          </a:prstGeom>
          <a:noFill/>
          <a:ln w="9525">
            <a:noFill/>
            <a:miter lim="800000"/>
            <a:headEnd/>
            <a:tailEnd/>
          </a:ln>
        </p:spPr>
        <p:txBody>
          <a:bodyPr wrap="square">
            <a:spAutoFit/>
          </a:bodyPr>
          <a:lstStyle/>
          <a:p>
            <a:pPr>
              <a:lnSpc>
                <a:spcPct val="150000"/>
              </a:lnSpc>
            </a:pPr>
            <a:r>
              <a:rPr lang="en-US" altLang="zh-CN" sz="2400" dirty="0" smtClean="0">
                <a:latin typeface="Helvetica"/>
              </a:rPr>
              <a:t>It contains three sections and explains in detail what the three ideological differences are. </a:t>
            </a:r>
            <a:endParaRPr lang="en-US" altLang="zh-CN" sz="2400" dirty="0">
              <a:latin typeface="Helvetica"/>
            </a:endParaRPr>
          </a:p>
        </p:txBody>
      </p:sp>
      <p:grpSp>
        <p:nvGrpSpPr>
          <p:cNvPr id="7" name="组合 6"/>
          <p:cNvGrpSpPr>
            <a:grpSpLocks/>
          </p:cNvGrpSpPr>
          <p:nvPr/>
        </p:nvGrpSpPr>
        <p:grpSpPr bwMode="auto">
          <a:xfrm>
            <a:off x="6032" y="3492"/>
            <a:ext cx="8416926" cy="1152526"/>
            <a:chOff x="-14288" y="-27384"/>
            <a:chExt cx="8416678" cy="1152525"/>
          </a:xfrm>
        </p:grpSpPr>
        <p:sp>
          <p:nvSpPr>
            <p:cNvPr id="8" name="TextBox 7"/>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extLst>
      <p:ext uri="{BB962C8B-B14F-4D97-AF65-F5344CB8AC3E}">
        <p14:creationId xmlns:p14="http://schemas.microsoft.com/office/powerpoint/2010/main" xmlns="" val="208087748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矩形 45"/>
          <p:cNvSpPr>
            <a:spLocks noChangeArrowheads="1"/>
          </p:cNvSpPr>
          <p:nvPr/>
        </p:nvSpPr>
        <p:spPr bwMode="auto">
          <a:xfrm>
            <a:off x="928712" y="1571612"/>
            <a:ext cx="7143750" cy="1169551"/>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rgbClr val="000000"/>
                </a:solidFill>
                <a:latin typeface="Helvetica"/>
                <a:ea typeface="方正舒体" pitchFamily="2" charset="-122"/>
              </a:rPr>
              <a:t>Why do Western parents want to protect their children from criticism? (Para. 3)</a:t>
            </a:r>
            <a:endParaRPr lang="zh-CN" altLang="en-US" sz="2400" dirty="0" smtClean="0">
              <a:solidFill>
                <a:srgbClr val="000000"/>
              </a:solidFill>
              <a:latin typeface="Helvetica"/>
              <a:ea typeface="方正舒体" pitchFamily="2" charset="-122"/>
            </a:endParaRPr>
          </a:p>
          <a:p>
            <a:pPr algn="just">
              <a:lnSpc>
                <a:spcPts val="2800"/>
              </a:lnSpc>
            </a:pPr>
            <a:endParaRPr lang="zh-CN" altLang="en-US" sz="2400" dirty="0">
              <a:solidFill>
                <a:srgbClr val="000000"/>
              </a:solidFill>
              <a:latin typeface="Helvetica"/>
              <a:ea typeface="方正舒体" pitchFamily="2" charset="-122"/>
            </a:endParaRPr>
          </a:p>
        </p:txBody>
      </p:sp>
      <p:sp>
        <p:nvSpPr>
          <p:cNvPr id="25" name="圆角矩形 24"/>
          <p:cNvSpPr/>
          <p:nvPr/>
        </p:nvSpPr>
        <p:spPr bwMode="auto">
          <a:xfrm>
            <a:off x="1056642" y="3143248"/>
            <a:ext cx="6801483" cy="251950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 name="Picture 3"/>
          <p:cNvPicPr>
            <a:picLocks noChangeAspect="1" noChangeArrowheads="1"/>
          </p:cNvPicPr>
          <p:nvPr/>
        </p:nvPicPr>
        <p:blipFill>
          <a:blip r:embed="rId3" cstate="print"/>
          <a:srcRect/>
          <a:stretch>
            <a:fillRect/>
          </a:stretch>
        </p:blipFill>
        <p:spPr bwMode="auto">
          <a:xfrm>
            <a:off x="482600" y="2428868"/>
            <a:ext cx="1446781" cy="1365483"/>
          </a:xfrm>
          <a:prstGeom prst="rect">
            <a:avLst/>
          </a:prstGeom>
          <a:noFill/>
          <a:ln w="9525">
            <a:noFill/>
            <a:miter lim="800000"/>
            <a:headEnd/>
            <a:tailEnd/>
          </a:ln>
        </p:spPr>
      </p:pic>
      <p:sp>
        <p:nvSpPr>
          <p:cNvPr id="29" name="TextBox 28">
            <a:hlinkClick r:id="rId4" action="ppaction://hlinksldjump"/>
          </p:cNvPr>
          <p:cNvSpPr txBox="1"/>
          <p:nvPr/>
        </p:nvSpPr>
        <p:spPr bwMode="auto">
          <a:xfrm>
            <a:off x="823913" y="2928934"/>
            <a:ext cx="1073150" cy="460375"/>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 name="TextBox 1"/>
          <p:cNvSpPr txBox="1">
            <a:spLocks noChangeArrowheads="1"/>
          </p:cNvSpPr>
          <p:nvPr/>
        </p:nvSpPr>
        <p:spPr bwMode="auto">
          <a:xfrm>
            <a:off x="1502446" y="3286124"/>
            <a:ext cx="5949874" cy="1865126"/>
          </a:xfrm>
          <a:prstGeom prst="rect">
            <a:avLst/>
          </a:prstGeom>
          <a:noFill/>
          <a:ln w="9525">
            <a:noFill/>
            <a:miter lim="800000"/>
            <a:headEnd/>
            <a:tailEnd/>
          </a:ln>
        </p:spPr>
        <p:txBody>
          <a:bodyPr wrap="square">
            <a:spAutoFit/>
          </a:bodyPr>
          <a:lstStyle/>
          <a:p>
            <a:pPr marL="182563" indent="-182563">
              <a:lnSpc>
                <a:spcPct val="120000"/>
              </a:lnSpc>
              <a:buFont typeface="Arial" panose="020B0604020202020204" pitchFamily="34" charset="0"/>
              <a:buChar char="•"/>
            </a:pPr>
            <a:r>
              <a:rPr lang="en-US" altLang="zh-CN" sz="2400" dirty="0" smtClean="0">
                <a:solidFill>
                  <a:srgbClr val="000000"/>
                </a:solidFill>
                <a:latin typeface="Helvetica"/>
                <a:ea typeface="方正舒体" pitchFamily="2" charset="-122"/>
              </a:rPr>
              <a:t>Children are tender and not strong; </a:t>
            </a:r>
            <a:endParaRPr lang="zh-CN" altLang="en-US" sz="2400" dirty="0" smtClean="0">
              <a:solidFill>
                <a:srgbClr val="000000"/>
              </a:solidFill>
              <a:latin typeface="Helvetica"/>
              <a:ea typeface="方正舒体" pitchFamily="2" charset="-122"/>
            </a:endParaRPr>
          </a:p>
          <a:p>
            <a:pPr marL="182563" indent="-182563">
              <a:lnSpc>
                <a:spcPct val="120000"/>
              </a:lnSpc>
              <a:buFont typeface="Arial" panose="020B0604020202020204" pitchFamily="34" charset="0"/>
              <a:buChar char="•"/>
            </a:pPr>
            <a:r>
              <a:rPr lang="en-US" altLang="zh-CN" sz="2400" dirty="0" smtClean="0">
                <a:solidFill>
                  <a:srgbClr val="000000"/>
                </a:solidFill>
                <a:latin typeface="Helvetica"/>
                <a:ea typeface="方正舒体" pitchFamily="2" charset="-122"/>
              </a:rPr>
              <a:t>Parents should protect their children’s self-esteem and protect children against the feeling of failure.</a:t>
            </a:r>
            <a:endParaRPr lang="en-US" altLang="zh-CN" sz="2400" dirty="0">
              <a:solidFill>
                <a:srgbClr val="000000"/>
              </a:solidFill>
              <a:latin typeface="Helvetica"/>
              <a:ea typeface="方正舒体" pitchFamily="2" charset="-122"/>
            </a:endParaRPr>
          </a:p>
        </p:txBody>
      </p:sp>
      <p:grpSp>
        <p:nvGrpSpPr>
          <p:cNvPr id="9" name="组合 8"/>
          <p:cNvGrpSpPr>
            <a:grpSpLocks/>
          </p:cNvGrpSpPr>
          <p:nvPr/>
        </p:nvGrpSpPr>
        <p:grpSpPr bwMode="auto">
          <a:xfrm>
            <a:off x="6032" y="3492"/>
            <a:ext cx="8416926" cy="1152526"/>
            <a:chOff x="-14288" y="-27384"/>
            <a:chExt cx="8416678" cy="1152525"/>
          </a:xfrm>
        </p:grpSpPr>
        <p:sp>
          <p:nvSpPr>
            <p:cNvPr id="10" name="TextBox 9"/>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矩形 45"/>
          <p:cNvSpPr>
            <a:spLocks noChangeArrowheads="1"/>
          </p:cNvSpPr>
          <p:nvPr/>
        </p:nvSpPr>
        <p:spPr bwMode="auto">
          <a:xfrm>
            <a:off x="1071538" y="1395699"/>
            <a:ext cx="7072757" cy="461665"/>
          </a:xfrm>
          <a:prstGeom prst="rect">
            <a:avLst/>
          </a:prstGeom>
          <a:noFill/>
          <a:ln w="9525">
            <a:noFill/>
            <a:miter lim="800000"/>
            <a:headEnd/>
            <a:tailEnd/>
          </a:ln>
        </p:spPr>
        <p:txBody>
          <a:bodyPr wrap="square">
            <a:spAutoFit/>
          </a:bodyPr>
          <a:lstStyle/>
          <a:p>
            <a:r>
              <a:rPr lang="en-US" altLang="zh-CN" sz="2400" dirty="0" smtClean="0">
                <a:solidFill>
                  <a:srgbClr val="000000"/>
                </a:solidFill>
                <a:latin typeface="Helvetica" pitchFamily="34" charset="0"/>
                <a:ea typeface="方正舒体"/>
                <a:cs typeface="方正舒体"/>
              </a:rPr>
              <a:t>The child comes home with a B </a:t>
            </a:r>
            <a:r>
              <a:rPr lang="en-US" altLang="en-US" sz="2400" dirty="0" smtClean="0">
                <a:solidFill>
                  <a:srgbClr val="000000"/>
                </a:solidFill>
                <a:latin typeface="Helvetica" pitchFamily="34" charset="0"/>
                <a:ea typeface="方正舒体"/>
                <a:cs typeface="方正舒体"/>
              </a:rPr>
              <a:t>(Paras. 4-5)</a:t>
            </a:r>
            <a:endParaRPr lang="zh-CN" altLang="en-US" sz="2400" dirty="0">
              <a:solidFill>
                <a:srgbClr val="000000"/>
              </a:solidFill>
              <a:latin typeface="Helvetica" pitchFamily="34" charset="0"/>
              <a:ea typeface="方正舒体"/>
              <a:cs typeface="方正舒体"/>
            </a:endParaRPr>
          </a:p>
        </p:txBody>
      </p:sp>
      <p:sp>
        <p:nvSpPr>
          <p:cNvPr id="6" name="圆角矩形 5"/>
          <p:cNvSpPr/>
          <p:nvPr/>
        </p:nvSpPr>
        <p:spPr>
          <a:xfrm>
            <a:off x="500035" y="3143248"/>
            <a:ext cx="3768761" cy="2927351"/>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 name="Picture 3"/>
          <p:cNvPicPr>
            <a:picLocks noChangeAspect="1" noChangeArrowheads="1"/>
          </p:cNvPicPr>
          <p:nvPr/>
        </p:nvPicPr>
        <p:blipFill>
          <a:blip r:embed="rId3" cstate="print"/>
          <a:srcRect/>
          <a:stretch>
            <a:fillRect/>
          </a:stretch>
        </p:blipFill>
        <p:spPr bwMode="auto">
          <a:xfrm>
            <a:off x="142844" y="2357430"/>
            <a:ext cx="1446213" cy="1365250"/>
          </a:xfrm>
          <a:prstGeom prst="rect">
            <a:avLst/>
          </a:prstGeom>
          <a:noFill/>
          <a:ln w="9525">
            <a:noFill/>
            <a:miter lim="800000"/>
            <a:headEnd/>
            <a:tailEnd/>
          </a:ln>
        </p:spPr>
      </p:pic>
      <p:sp>
        <p:nvSpPr>
          <p:cNvPr id="8" name="TextBox 7"/>
          <p:cNvSpPr txBox="1"/>
          <p:nvPr/>
        </p:nvSpPr>
        <p:spPr>
          <a:xfrm>
            <a:off x="500034" y="2857496"/>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31435" name="Rectangle 11"/>
          <p:cNvSpPr>
            <a:spLocks noChangeArrowheads="1"/>
          </p:cNvSpPr>
          <p:nvPr/>
        </p:nvSpPr>
        <p:spPr bwMode="auto">
          <a:xfrm>
            <a:off x="539552" y="3606115"/>
            <a:ext cx="2971800" cy="53553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355600" indent="-173038" algn="ctr">
              <a:lnSpc>
                <a:spcPct val="120000"/>
              </a:lnSpc>
              <a:buFont typeface="Arial" panose="020B0604020202020204" pitchFamily="34" charset="0"/>
              <a:buChar char="•"/>
              <a:defRPr/>
            </a:pPr>
            <a:r>
              <a:rPr lang="en-US" altLang="zh-CN" sz="2400" dirty="0" smtClean="0">
                <a:solidFill>
                  <a:srgbClr val="000000"/>
                </a:solidFill>
                <a:latin typeface="Helvetica" pitchFamily="34" charset="0"/>
              </a:rPr>
              <a:t>praise the child</a:t>
            </a:r>
            <a:endParaRPr lang="en-US" altLang="zh-CN" sz="2400" dirty="0">
              <a:solidFill>
                <a:srgbClr val="000000"/>
              </a:solidFill>
              <a:latin typeface="Helvetica" pitchFamily="34" charset="0"/>
            </a:endParaRPr>
          </a:p>
        </p:txBody>
      </p:sp>
      <p:sp>
        <p:nvSpPr>
          <p:cNvPr id="231436" name="Rectangle 12"/>
          <p:cNvSpPr>
            <a:spLocks noChangeArrowheads="1"/>
          </p:cNvSpPr>
          <p:nvPr/>
        </p:nvSpPr>
        <p:spPr bwMode="auto">
          <a:xfrm>
            <a:off x="1311275" y="2205038"/>
            <a:ext cx="2588594" cy="46166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pPr>
              <a:defRPr/>
            </a:pPr>
            <a:r>
              <a:rPr lang="en-US" altLang="zh-CN" sz="2400" dirty="0" smtClean="0">
                <a:solidFill>
                  <a:srgbClr val="FF0000"/>
                </a:solidFill>
                <a:latin typeface="Helvetica" pitchFamily="34" charset="0"/>
              </a:rPr>
              <a:t>Western parents</a:t>
            </a:r>
            <a:endParaRPr lang="zh-CN" altLang="en-US" sz="2400" dirty="0">
              <a:solidFill>
                <a:srgbClr val="FF0000"/>
              </a:solidFill>
              <a:latin typeface="Helvetica" pitchFamily="34" charset="0"/>
            </a:endParaRPr>
          </a:p>
        </p:txBody>
      </p:sp>
      <p:sp>
        <p:nvSpPr>
          <p:cNvPr id="2" name="圆角矩形 5"/>
          <p:cNvSpPr/>
          <p:nvPr/>
        </p:nvSpPr>
        <p:spPr>
          <a:xfrm>
            <a:off x="4692650" y="3143248"/>
            <a:ext cx="4022754" cy="2927352"/>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 name="Picture 3"/>
          <p:cNvPicPr>
            <a:picLocks noChangeAspect="1" noChangeArrowheads="1"/>
          </p:cNvPicPr>
          <p:nvPr/>
        </p:nvPicPr>
        <p:blipFill>
          <a:blip r:embed="rId3" cstate="print"/>
          <a:srcRect/>
          <a:stretch>
            <a:fillRect/>
          </a:stretch>
        </p:blipFill>
        <p:spPr bwMode="auto">
          <a:xfrm>
            <a:off x="4143372" y="2278064"/>
            <a:ext cx="1446212" cy="1365250"/>
          </a:xfrm>
          <a:prstGeom prst="rect">
            <a:avLst/>
          </a:prstGeom>
          <a:noFill/>
          <a:ln w="9525">
            <a:noFill/>
            <a:miter lim="800000"/>
            <a:headEnd/>
            <a:tailEnd/>
          </a:ln>
        </p:spPr>
      </p:pic>
      <p:sp>
        <p:nvSpPr>
          <p:cNvPr id="4" name="TextBox 7"/>
          <p:cNvSpPr txBox="1"/>
          <p:nvPr/>
        </p:nvSpPr>
        <p:spPr>
          <a:xfrm>
            <a:off x="4500562" y="2757486"/>
            <a:ext cx="1074738"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31442" name="Rectangle 18"/>
          <p:cNvSpPr>
            <a:spLocks noChangeArrowheads="1"/>
          </p:cNvSpPr>
          <p:nvPr/>
        </p:nvSpPr>
        <p:spPr bwMode="auto">
          <a:xfrm>
            <a:off x="5143504" y="3202225"/>
            <a:ext cx="3436546" cy="97872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263525" indent="-263525">
              <a:lnSpc>
                <a:spcPct val="120000"/>
              </a:lnSpc>
              <a:buFont typeface="Arial" panose="020B0604020202020204" pitchFamily="34" charset="0"/>
              <a:buChar char="•"/>
              <a:defRPr/>
            </a:pPr>
            <a:r>
              <a:rPr lang="en-US" altLang="zh-CN" sz="2400" dirty="0" smtClean="0">
                <a:solidFill>
                  <a:srgbClr val="000000"/>
                </a:solidFill>
                <a:latin typeface="Helvetica" pitchFamily="34" charset="0"/>
              </a:rPr>
              <a:t>a screaming, hair-tearing explosion</a:t>
            </a:r>
            <a:endParaRPr lang="en-US" altLang="zh-CN" sz="2400" dirty="0">
              <a:solidFill>
                <a:srgbClr val="000000"/>
              </a:solidFill>
              <a:latin typeface="Helvetica" pitchFamily="34" charset="0"/>
            </a:endParaRPr>
          </a:p>
        </p:txBody>
      </p:sp>
      <p:sp>
        <p:nvSpPr>
          <p:cNvPr id="231443" name="Rectangle 19"/>
          <p:cNvSpPr>
            <a:spLocks noChangeArrowheads="1"/>
          </p:cNvSpPr>
          <p:nvPr/>
        </p:nvSpPr>
        <p:spPr bwMode="auto">
          <a:xfrm>
            <a:off x="5478463" y="2181517"/>
            <a:ext cx="2530757" cy="46166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pPr>
              <a:defRPr/>
            </a:pPr>
            <a:r>
              <a:rPr lang="en-US" altLang="zh-CN" sz="2400" dirty="0" smtClean="0">
                <a:solidFill>
                  <a:srgbClr val="FF0000"/>
                </a:solidFill>
                <a:latin typeface="Helvetica" pitchFamily="34" charset="0"/>
              </a:rPr>
              <a:t>Chinese parents</a:t>
            </a:r>
            <a:endParaRPr lang="zh-CN" altLang="en-US" sz="2400" dirty="0">
              <a:solidFill>
                <a:srgbClr val="FF0000"/>
              </a:solidFill>
              <a:latin typeface="Helvetica" pitchFamily="34" charset="0"/>
            </a:endParaRPr>
          </a:p>
        </p:txBody>
      </p:sp>
      <p:sp>
        <p:nvSpPr>
          <p:cNvPr id="17" name="Rectangle 11"/>
          <p:cNvSpPr>
            <a:spLocks noChangeArrowheads="1"/>
          </p:cNvSpPr>
          <p:nvPr/>
        </p:nvSpPr>
        <p:spPr bwMode="auto">
          <a:xfrm>
            <a:off x="712638" y="4110171"/>
            <a:ext cx="3340134" cy="53553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342900" indent="-160338">
              <a:lnSpc>
                <a:spcPct val="120000"/>
              </a:lnSpc>
              <a:buFont typeface="Arial" panose="020B0604020202020204" pitchFamily="34" charset="0"/>
              <a:buChar char="•"/>
              <a:defRPr/>
            </a:pPr>
            <a:r>
              <a:rPr lang="en-US" altLang="zh-CN" sz="2400" dirty="0" smtClean="0"/>
              <a:t>express disapproval</a:t>
            </a:r>
            <a:endParaRPr lang="en-US" altLang="zh-CN" sz="2400" dirty="0">
              <a:solidFill>
                <a:srgbClr val="000000"/>
              </a:solidFill>
              <a:latin typeface="Helvetica" pitchFamily="34" charset="0"/>
            </a:endParaRPr>
          </a:p>
        </p:txBody>
      </p:sp>
      <p:sp>
        <p:nvSpPr>
          <p:cNvPr id="18" name="Rectangle 11"/>
          <p:cNvSpPr>
            <a:spLocks noChangeArrowheads="1"/>
          </p:cNvSpPr>
          <p:nvPr/>
        </p:nvSpPr>
        <p:spPr bwMode="auto">
          <a:xfrm>
            <a:off x="712638" y="4686235"/>
            <a:ext cx="3208602" cy="83099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342900" indent="-160338">
              <a:buFont typeface="Arial" panose="020B0604020202020204" pitchFamily="34" charset="0"/>
              <a:buChar char="•"/>
            </a:pPr>
            <a:r>
              <a:rPr lang="en-US" altLang="zh-CN" sz="2400" dirty="0" smtClean="0"/>
              <a:t>worry about their  </a:t>
            </a:r>
          </a:p>
          <a:p>
            <a:r>
              <a:rPr lang="en-US" altLang="zh-CN" sz="2400" dirty="0" smtClean="0"/>
              <a:t>    child</a:t>
            </a:r>
            <a:endParaRPr lang="en-US" altLang="zh-CN" sz="2400" dirty="0">
              <a:solidFill>
                <a:srgbClr val="000000"/>
              </a:solidFill>
              <a:latin typeface="Helvetica" pitchFamily="34" charset="0"/>
            </a:endParaRPr>
          </a:p>
        </p:txBody>
      </p:sp>
      <p:sp>
        <p:nvSpPr>
          <p:cNvPr id="19" name="Rectangle 18"/>
          <p:cNvSpPr>
            <a:spLocks noChangeArrowheads="1"/>
          </p:cNvSpPr>
          <p:nvPr/>
        </p:nvSpPr>
        <p:spPr bwMode="auto">
          <a:xfrm>
            <a:off x="5143504" y="4148695"/>
            <a:ext cx="3436546" cy="49475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182563" indent="-182563">
              <a:lnSpc>
                <a:spcPct val="120000"/>
              </a:lnSpc>
              <a:buFont typeface="Arial" panose="020B0604020202020204" pitchFamily="34" charset="0"/>
              <a:buChar char="•"/>
              <a:defRPr/>
            </a:pPr>
            <a:r>
              <a:rPr lang="en-US" altLang="zh-CN" sz="2400" dirty="0" smtClean="0">
                <a:solidFill>
                  <a:srgbClr val="000000"/>
                </a:solidFill>
                <a:latin typeface="Helvetica" pitchFamily="34" charset="0"/>
              </a:rPr>
              <a:t>get practice tests</a:t>
            </a:r>
          </a:p>
        </p:txBody>
      </p:sp>
      <p:sp>
        <p:nvSpPr>
          <p:cNvPr id="20" name="Rectangle 18"/>
          <p:cNvSpPr>
            <a:spLocks noChangeArrowheads="1"/>
          </p:cNvSpPr>
          <p:nvPr/>
        </p:nvSpPr>
        <p:spPr bwMode="auto">
          <a:xfrm>
            <a:off x="5143504" y="4653136"/>
            <a:ext cx="3436546" cy="120032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182563" indent="-182563">
              <a:buFont typeface="Arial" panose="020B0604020202020204" pitchFamily="34" charset="0"/>
              <a:buChar char="•"/>
            </a:pPr>
            <a:r>
              <a:rPr lang="en-US" altLang="zh-CN" sz="2400" dirty="0" smtClean="0"/>
              <a:t>use every tool to get      her child’s grade up      to an A</a:t>
            </a:r>
            <a:endParaRPr lang="en-US" altLang="zh-CN" sz="2400" dirty="0" smtClean="0">
              <a:solidFill>
                <a:srgbClr val="000000"/>
              </a:solidFill>
              <a:latin typeface="Helvetica" pitchFamily="34" charset="0"/>
            </a:endParaRPr>
          </a:p>
        </p:txBody>
      </p:sp>
      <p:grpSp>
        <p:nvGrpSpPr>
          <p:cNvPr id="21" name="组合 20"/>
          <p:cNvGrpSpPr>
            <a:grpSpLocks/>
          </p:cNvGrpSpPr>
          <p:nvPr/>
        </p:nvGrpSpPr>
        <p:grpSpPr bwMode="auto">
          <a:xfrm>
            <a:off x="6032" y="3492"/>
            <a:ext cx="8416926" cy="1152526"/>
            <a:chOff x="-14288" y="-27384"/>
            <a:chExt cx="8416678" cy="1152525"/>
          </a:xfrm>
        </p:grpSpPr>
        <p:sp>
          <p:nvSpPr>
            <p:cNvPr id="22" name="TextBox 21"/>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1435"/>
                                        </p:tgtEl>
                                        <p:attrNameLst>
                                          <p:attrName>style.visibility</p:attrName>
                                        </p:attrNameLst>
                                      </p:cBhvr>
                                      <p:to>
                                        <p:strVal val="visible"/>
                                      </p:to>
                                    </p:set>
                                    <p:animEffect transition="in" filter="wipe(up)">
                                      <p:cBhvr>
                                        <p:cTn id="7" dur="500"/>
                                        <p:tgtEl>
                                          <p:spTgt spid="231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1442"/>
                                        </p:tgtEl>
                                        <p:attrNameLst>
                                          <p:attrName>style.visibility</p:attrName>
                                        </p:attrNameLst>
                                      </p:cBhvr>
                                      <p:to>
                                        <p:strVal val="visible"/>
                                      </p:to>
                                    </p:set>
                                    <p:animEffect transition="in" filter="wipe(up)">
                                      <p:cBhvr>
                                        <p:cTn id="12" dur="500"/>
                                        <p:tgtEl>
                                          <p:spTgt spid="2314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35" grpId="0"/>
      <p:bldP spid="231442" grpId="0"/>
      <p:bldP spid="17"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785786" y="1714488"/>
            <a:ext cx="7916863" cy="830997"/>
          </a:xfrm>
          <a:prstGeom prst="rect">
            <a:avLst/>
          </a:prstGeom>
          <a:noFill/>
          <a:ln w="9525">
            <a:noFill/>
            <a:miter lim="800000"/>
            <a:headEnd/>
            <a:tailEnd/>
          </a:ln>
        </p:spPr>
        <p:txBody>
          <a:bodyPr wrap="square">
            <a:spAutoFit/>
          </a:bodyPr>
          <a:lstStyle/>
          <a:p>
            <a:r>
              <a:rPr lang="en-US" altLang="zh-CN" sz="2400" dirty="0" smtClean="0">
                <a:solidFill>
                  <a:srgbClr val="000000"/>
                </a:solidFill>
                <a:latin typeface="Helvetica"/>
                <a:ea typeface="方正舒体" pitchFamily="2" charset="-122"/>
              </a:rPr>
              <a:t>Why do Chinese parents demand perfect grades?</a:t>
            </a:r>
          </a:p>
          <a:p>
            <a:r>
              <a:rPr lang="en-US" altLang="zh-CN" sz="2400" dirty="0" smtClean="0">
                <a:solidFill>
                  <a:srgbClr val="000000"/>
                </a:solidFill>
                <a:latin typeface="Helvetica"/>
                <a:ea typeface="方正舒体" pitchFamily="2" charset="-122"/>
              </a:rPr>
              <a:t>(Para. 6)</a:t>
            </a:r>
            <a:endParaRPr lang="en-US" altLang="zh-CN" sz="2400" dirty="0">
              <a:solidFill>
                <a:srgbClr val="000000"/>
              </a:solidFill>
              <a:latin typeface="Helvetica"/>
              <a:ea typeface="方正舒体" pitchFamily="2" charset="-122"/>
            </a:endParaRPr>
          </a:p>
        </p:txBody>
      </p:sp>
      <p:grpSp>
        <p:nvGrpSpPr>
          <p:cNvPr id="2" name="组合 11"/>
          <p:cNvGrpSpPr>
            <a:grpSpLocks/>
          </p:cNvGrpSpPr>
          <p:nvPr/>
        </p:nvGrpSpPr>
        <p:grpSpPr bwMode="auto">
          <a:xfrm>
            <a:off x="482600" y="2635250"/>
            <a:ext cx="7375525" cy="3241675"/>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9" name="Picture 3"/>
            <p:cNvPicPr>
              <a:picLocks noChangeAspect="1" noChangeArrowheads="1"/>
            </p:cNvPicPr>
            <p:nvPr/>
          </p:nvPicPr>
          <p:blipFill>
            <a:blip r:embed="rId3" cstate="print"/>
            <a:srcRect/>
            <a:stretch>
              <a:fillRect/>
            </a:stretch>
          </p:blipFill>
          <p:spPr bwMode="auto">
            <a:xfrm>
              <a:off x="481864" y="2634602"/>
              <a:ext cx="1446930" cy="1365902"/>
            </a:xfrm>
            <a:prstGeom prst="rect">
              <a:avLst/>
            </a:prstGeom>
            <a:noFill/>
            <a:ln w="9525">
              <a:noFill/>
              <a:miter lim="800000"/>
              <a:headEnd/>
              <a:tailEnd/>
            </a:ln>
          </p:spPr>
        </p:pic>
        <p:sp>
          <p:nvSpPr>
            <p:cNvPr id="8" name="TextBox 7"/>
            <p:cNvSpPr txBox="1"/>
            <p:nvPr/>
          </p:nvSpPr>
          <p:spPr>
            <a:xfrm>
              <a:off x="823212" y="3087179"/>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1" name="TextBox 1"/>
            <p:cNvSpPr txBox="1">
              <a:spLocks noChangeArrowheads="1"/>
            </p:cNvSpPr>
            <p:nvPr/>
          </p:nvSpPr>
          <p:spPr bwMode="auto">
            <a:xfrm>
              <a:off x="1356644" y="3428596"/>
              <a:ext cx="6072855" cy="2243738"/>
            </a:xfrm>
            <a:prstGeom prst="rect">
              <a:avLst/>
            </a:prstGeom>
            <a:noFill/>
            <a:ln w="9525">
              <a:noFill/>
              <a:miter lim="800000"/>
              <a:headEnd/>
              <a:tailEnd/>
            </a:ln>
          </p:spPr>
          <p:txBody>
            <a:bodyPr wrap="square">
              <a:spAutoFit/>
            </a:bodyPr>
            <a:lstStyle/>
            <a:p>
              <a:pPr marL="342900" indent="-342900" algn="just">
                <a:lnSpc>
                  <a:spcPct val="150000"/>
                </a:lnSpc>
                <a:spcBef>
                  <a:spcPct val="20000"/>
                </a:spcBef>
                <a:buClr>
                  <a:srgbClr val="D16349"/>
                </a:buClr>
                <a:buSzPct val="85000"/>
              </a:pPr>
              <a:r>
                <a:rPr lang="en-US" altLang="zh-CN" sz="2400" dirty="0" smtClean="0">
                  <a:solidFill>
                    <a:srgbClr val="000000"/>
                  </a:solidFill>
                  <a:latin typeface="Helvetica"/>
                  <a:ea typeface="方正舒体" pitchFamily="2" charset="-122"/>
                </a:rPr>
                <a:t>    Because they take it for granted that their child can get them, and grades are a more important measure of success than “self-esteem”.</a:t>
              </a:r>
              <a:endParaRPr lang="en-US" altLang="zh-CN" sz="2400" dirty="0">
                <a:solidFill>
                  <a:srgbClr val="000000"/>
                </a:solidFill>
                <a:latin typeface="Helvetica"/>
                <a:ea typeface="方正舒体" pitchFamily="2" charset="-122"/>
              </a:endParaRPr>
            </a:p>
          </p:txBody>
        </p:sp>
      </p:grpSp>
      <p:grpSp>
        <p:nvGrpSpPr>
          <p:cNvPr id="10" name="组合 9"/>
          <p:cNvGrpSpPr>
            <a:grpSpLocks/>
          </p:cNvGrpSpPr>
          <p:nvPr/>
        </p:nvGrpSpPr>
        <p:grpSpPr bwMode="auto">
          <a:xfrm>
            <a:off x="6032" y="3492"/>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组合 18"/>
          <p:cNvGrpSpPr>
            <a:grpSpLocks/>
          </p:cNvGrpSpPr>
          <p:nvPr/>
        </p:nvGrpSpPr>
        <p:grpSpPr bwMode="auto">
          <a:xfrm>
            <a:off x="1889126" y="1530345"/>
            <a:ext cx="5826145" cy="1112837"/>
            <a:chOff x="1889127" y="1340768"/>
            <a:chExt cx="5826162" cy="1113703"/>
          </a:xfrm>
        </p:grpSpPr>
        <p:sp>
          <p:nvSpPr>
            <p:cNvPr id="13" name="对角圆角矩形 12"/>
            <p:cNvSpPr/>
            <p:nvPr/>
          </p:nvSpPr>
          <p:spPr>
            <a:xfrm>
              <a:off x="1889127" y="1340768"/>
              <a:ext cx="5326079" cy="1113703"/>
            </a:xfrm>
            <a:prstGeom prst="round2DiagRect">
              <a:avLst>
                <a:gd name="adj1" fmla="val 44509"/>
                <a:gd name="adj2" fmla="val 0"/>
              </a:avLst>
            </a:prstGeom>
            <a:gradFill flip="none" rotWithShape="1">
              <a:gsLst>
                <a:gs pos="67000">
                  <a:sysClr val="window" lastClr="FFFFFF"/>
                </a:gs>
                <a:gs pos="98000">
                  <a:sysClr val="window" lastClr="FFFFFF">
                    <a:lumMod val="85000"/>
                  </a:sysClr>
                </a:gs>
              </a:gsLst>
              <a:lin ang="5400000" scaled="1"/>
              <a:tileRect/>
            </a:gradFill>
            <a:ln w="57150" cap="flat" cmpd="sng" algn="ctr">
              <a:solidFill>
                <a:srgbClr val="FFC000"/>
              </a:solidFill>
              <a:prstDash val="solid"/>
            </a:ln>
            <a:effectLst/>
            <a:scene3d>
              <a:camera prst="orthographicFront"/>
              <a:lightRig rig="threePt" dir="t"/>
            </a:scene3d>
            <a:sp3d contourW="12700">
              <a:bevelT/>
              <a:contourClr>
                <a:srgbClr val="FFC000"/>
              </a:contourClr>
            </a:sp3d>
          </p:spPr>
          <p:txBody>
            <a:bodyPr anchor="ctr"/>
            <a:lstStyle/>
            <a:p>
              <a:pPr algn="ctr" fontAlgn="auto">
                <a:spcBef>
                  <a:spcPts val="0"/>
                </a:spcBef>
                <a:spcAft>
                  <a:spcPts val="0"/>
                </a:spcAft>
                <a:defRPr/>
              </a:pPr>
              <a:endParaRPr lang="zh-CN" altLang="en-US" kern="0">
                <a:solidFill>
                  <a:sysClr val="window" lastClr="FFFFFF"/>
                </a:solidFill>
                <a:latin typeface="Calibri"/>
                <a:ea typeface="宋体"/>
              </a:endParaRPr>
            </a:p>
          </p:txBody>
        </p:sp>
        <p:sp>
          <p:nvSpPr>
            <p:cNvPr id="27667" name="内容占位符 2"/>
            <p:cNvSpPr txBox="1">
              <a:spLocks/>
            </p:cNvSpPr>
            <p:nvPr/>
          </p:nvSpPr>
          <p:spPr bwMode="auto">
            <a:xfrm>
              <a:off x="2000233" y="1499627"/>
              <a:ext cx="5715056" cy="954843"/>
            </a:xfrm>
            <a:prstGeom prst="rect">
              <a:avLst/>
            </a:prstGeom>
            <a:noFill/>
            <a:ln w="9525">
              <a:noFill/>
              <a:miter lim="800000"/>
              <a:headEnd/>
              <a:tailEnd/>
            </a:ln>
          </p:spPr>
          <p:txBody>
            <a:bodyPr/>
            <a:lstStyle/>
            <a:p>
              <a:r>
                <a:rPr lang="en-US" altLang="zh-CN" sz="2400" dirty="0" smtClean="0">
                  <a:solidFill>
                    <a:srgbClr val="000000"/>
                  </a:solidFill>
                  <a:latin typeface="Helvetica"/>
                  <a:ea typeface="方正舒体" pitchFamily="2" charset="-122"/>
                </a:rPr>
                <a:t>the second ideological difference</a:t>
              </a:r>
            </a:p>
            <a:p>
              <a:r>
                <a:rPr lang="en-US" altLang="zh-CN" sz="2400" dirty="0" smtClean="0">
                  <a:solidFill>
                    <a:srgbClr val="000000"/>
                  </a:solidFill>
                  <a:latin typeface="Helvetica"/>
                  <a:ea typeface="方正舒体" pitchFamily="2" charset="-122"/>
                </a:rPr>
                <a:t>(Paras.7-8)</a:t>
              </a:r>
              <a:endParaRPr lang="en-US" altLang="zh-CN" sz="2400" dirty="0">
                <a:solidFill>
                  <a:srgbClr val="000000"/>
                </a:solidFill>
                <a:latin typeface="Helvetica"/>
                <a:ea typeface="方正舒体" pitchFamily="2" charset="-122"/>
              </a:endParaRPr>
            </a:p>
          </p:txBody>
        </p:sp>
      </p:grpSp>
      <p:sp>
        <p:nvSpPr>
          <p:cNvPr id="21" name="内容占位符 2"/>
          <p:cNvSpPr txBox="1">
            <a:spLocks/>
          </p:cNvSpPr>
          <p:nvPr/>
        </p:nvSpPr>
        <p:spPr>
          <a:xfrm>
            <a:off x="571472" y="3286132"/>
            <a:ext cx="3643338" cy="2000256"/>
          </a:xfrm>
          <a:prstGeom prst="rect">
            <a:avLst/>
          </a:prstGeom>
          <a:solidFill>
            <a:srgbClr val="EEECE1"/>
          </a:solidFill>
          <a:ln>
            <a:solidFill>
              <a:srgbClr val="EEECE1"/>
            </a:solidFill>
          </a:ln>
          <a:scene3d>
            <a:camera prst="orthographicFront"/>
            <a:lightRig rig="threePt" dir="t"/>
          </a:scene3d>
          <a:sp3d>
            <a:bevelT prst="relaxedInset"/>
          </a:sp3d>
        </p:spPr>
        <p:txBody>
          <a:bodyPr>
            <a:normAutofit/>
          </a:bodyPr>
          <a:lstStyle/>
          <a:p>
            <a:pPr>
              <a:lnSpc>
                <a:spcPct val="150000"/>
              </a:lnSpc>
            </a:pPr>
            <a:r>
              <a:rPr lang="en-US" altLang="zh-CN" sz="2400" dirty="0" smtClean="0">
                <a:solidFill>
                  <a:sysClr val="windowText" lastClr="000000"/>
                </a:solidFill>
                <a:latin typeface="Helvetica"/>
                <a:ea typeface="方正舒体"/>
              </a:rPr>
              <a:t>Chinese parents believe their kids ______ them everything. </a:t>
            </a:r>
            <a:r>
              <a:rPr lang="en-US" altLang="zh-CN" sz="2400" dirty="0" smtClean="0">
                <a:solidFill>
                  <a:srgbClr val="000000"/>
                </a:solidFill>
                <a:latin typeface="Helvetica"/>
                <a:ea typeface="方正舒体" pitchFamily="2" charset="-122"/>
              </a:rPr>
              <a:t>(Para. 7)</a:t>
            </a:r>
          </a:p>
          <a:p>
            <a:endParaRPr lang="zh-CN" altLang="en-US" sz="2400" dirty="0">
              <a:solidFill>
                <a:sysClr val="windowText" lastClr="000000"/>
              </a:solidFill>
              <a:latin typeface="Helvetica"/>
              <a:ea typeface="方正舒体"/>
            </a:endParaRPr>
          </a:p>
        </p:txBody>
      </p:sp>
      <p:sp>
        <p:nvSpPr>
          <p:cNvPr id="22" name="内容占位符 2"/>
          <p:cNvSpPr txBox="1">
            <a:spLocks/>
          </p:cNvSpPr>
          <p:nvPr/>
        </p:nvSpPr>
        <p:spPr>
          <a:xfrm>
            <a:off x="4857752" y="3262511"/>
            <a:ext cx="3786214" cy="2023877"/>
          </a:xfrm>
          <a:prstGeom prst="rect">
            <a:avLst/>
          </a:prstGeom>
          <a:solidFill>
            <a:srgbClr val="EEECE1"/>
          </a:solidFill>
          <a:scene3d>
            <a:camera prst="orthographicFront"/>
            <a:lightRig rig="threePt" dir="t"/>
          </a:scene3d>
          <a:sp3d>
            <a:bevelT prst="relaxedInset"/>
          </a:sp3d>
        </p:spPr>
        <p:txBody>
          <a:bodyPr/>
          <a:lstStyle/>
          <a:p>
            <a:pPr>
              <a:lnSpc>
                <a:spcPts val="3000"/>
              </a:lnSpc>
            </a:pPr>
            <a:r>
              <a:rPr lang="en-US" altLang="zh-CN" sz="2400" dirty="0" smtClean="0">
                <a:solidFill>
                  <a:sysClr val="windowText" lastClr="000000"/>
                </a:solidFill>
                <a:latin typeface="Helvetica"/>
                <a:ea typeface="方正舒体"/>
              </a:rPr>
              <a:t>Most Westerners don’t believe their offspring must show permanent ____________ to their parents. (Para. 8)</a:t>
            </a:r>
            <a:endParaRPr lang="zh-CN" altLang="en-US" sz="2400" dirty="0">
              <a:solidFill>
                <a:sysClr val="windowText" lastClr="000000"/>
              </a:solidFill>
              <a:latin typeface="Helvetica"/>
              <a:ea typeface="方正舒体"/>
            </a:endParaRPr>
          </a:p>
        </p:txBody>
      </p:sp>
      <p:sp>
        <p:nvSpPr>
          <p:cNvPr id="23" name="内容占位符 2"/>
          <p:cNvSpPr txBox="1">
            <a:spLocks/>
          </p:cNvSpPr>
          <p:nvPr/>
        </p:nvSpPr>
        <p:spPr>
          <a:xfrm flipH="1">
            <a:off x="1428743" y="3895732"/>
            <a:ext cx="2143125" cy="461962"/>
          </a:xfrm>
          <a:prstGeom prst="rect">
            <a:avLst/>
          </a:prstGeom>
          <a:noFill/>
          <a:ln>
            <a:noFill/>
          </a:ln>
        </p:spPr>
        <p:txBody>
          <a:bodyPr/>
          <a:lstStyle/>
          <a:p>
            <a:pPr algn="ctr" fontAlgn="auto">
              <a:spcBef>
                <a:spcPts val="0"/>
              </a:spcBef>
              <a:spcAft>
                <a:spcPts val="0"/>
              </a:spcAft>
              <a:defRPr/>
            </a:pPr>
            <a:r>
              <a:rPr lang="en-US" altLang="zh-CN" sz="2400" b="1" kern="0" dirty="0" smtClean="0">
                <a:solidFill>
                  <a:schemeClr val="accent6">
                    <a:lumMod val="75000"/>
                  </a:schemeClr>
                </a:solidFill>
                <a:latin typeface="Helvetica"/>
                <a:ea typeface="楷体_GB2312" pitchFamily="49" charset="-122"/>
              </a:rPr>
              <a:t>owe</a:t>
            </a:r>
            <a:endParaRPr lang="zh-CN" altLang="en-US" sz="2400" b="1" kern="0" dirty="0">
              <a:solidFill>
                <a:schemeClr val="accent6">
                  <a:lumMod val="75000"/>
                </a:schemeClr>
              </a:solidFill>
              <a:latin typeface="Helvetica"/>
              <a:ea typeface="楷体_GB2312" pitchFamily="49" charset="-122"/>
            </a:endParaRPr>
          </a:p>
        </p:txBody>
      </p:sp>
      <p:sp>
        <p:nvSpPr>
          <p:cNvPr id="24" name="内容占位符 2"/>
          <p:cNvSpPr txBox="1">
            <a:spLocks/>
          </p:cNvSpPr>
          <p:nvPr/>
        </p:nvSpPr>
        <p:spPr>
          <a:xfrm flipH="1">
            <a:off x="4643438" y="4324360"/>
            <a:ext cx="2143125" cy="461962"/>
          </a:xfrm>
          <a:prstGeom prst="rect">
            <a:avLst/>
          </a:prstGeom>
          <a:noFill/>
          <a:ln>
            <a:noFill/>
          </a:ln>
        </p:spPr>
        <p:txBody>
          <a:bodyPr/>
          <a:lstStyle/>
          <a:p>
            <a:pPr algn="ctr" fontAlgn="auto">
              <a:spcBef>
                <a:spcPts val="0"/>
              </a:spcBef>
              <a:spcAft>
                <a:spcPts val="0"/>
              </a:spcAft>
              <a:defRPr/>
            </a:pPr>
            <a:r>
              <a:rPr lang="en-US" altLang="zh-CN" sz="2400" b="1" kern="0" dirty="0" smtClean="0">
                <a:solidFill>
                  <a:schemeClr val="accent6">
                    <a:lumMod val="75000"/>
                  </a:schemeClr>
                </a:solidFill>
                <a:latin typeface="Helvetica"/>
                <a:ea typeface="楷体_GB2312" pitchFamily="49" charset="-122"/>
              </a:rPr>
              <a:t>gratitude</a:t>
            </a:r>
            <a:endParaRPr lang="zh-CN" altLang="en-US" sz="2400" b="1" kern="0" dirty="0">
              <a:solidFill>
                <a:schemeClr val="accent6">
                  <a:lumMod val="75000"/>
                </a:schemeClr>
              </a:solidFill>
              <a:latin typeface="Helvetica"/>
              <a:ea typeface="楷体_GB2312" pitchFamily="49" charset="-122"/>
            </a:endParaRPr>
          </a:p>
        </p:txBody>
      </p:sp>
      <p:grpSp>
        <p:nvGrpSpPr>
          <p:cNvPr id="12" name="组合 11"/>
          <p:cNvGrpSpPr>
            <a:grpSpLocks/>
          </p:cNvGrpSpPr>
          <p:nvPr/>
        </p:nvGrpSpPr>
        <p:grpSpPr bwMode="auto">
          <a:xfrm>
            <a:off x="6032" y="3492"/>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4"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
        <p:nvSpPr>
          <p:cNvPr id="18" name="下箭头 17"/>
          <p:cNvSpPr/>
          <p:nvPr/>
        </p:nvSpPr>
        <p:spPr>
          <a:xfrm>
            <a:off x="4400362" y="2643178"/>
            <a:ext cx="457390" cy="6429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heckerboard(across)">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173"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 name="Title 1"/>
          <p:cNvSpPr>
            <a:spLocks noGrp="1"/>
          </p:cNvSpPr>
          <p:nvPr>
            <p:ph type="title"/>
          </p:nvPr>
        </p:nvSpPr>
        <p:spPr>
          <a:xfrm>
            <a:off x="390525" y="2085971"/>
            <a:ext cx="2379663" cy="771525"/>
          </a:xfrm>
        </p:spPr>
        <p:txBody>
          <a:bodyPr rtlCol="0">
            <a:normAutofit/>
          </a:bodyPr>
          <a:lstStyle/>
          <a:p>
            <a:pPr algn="l" eaLnBrk="1" fontAlgn="auto" hangingPunct="1">
              <a:spcAft>
                <a:spcPts val="0"/>
              </a:spcAft>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fontAlgn="auto">
              <a:spcBef>
                <a:spcPts val="0"/>
              </a:spcBef>
              <a:spcAft>
                <a:spcPts val="0"/>
              </a:spcAft>
              <a:defRPr/>
            </a:pPr>
            <a:r>
              <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rPr>
              <a:t>3</a:t>
            </a:r>
          </a:p>
        </p:txBody>
      </p:sp>
      <p:grpSp>
        <p:nvGrpSpPr>
          <p:cNvPr id="7177" name="组合 29"/>
          <p:cNvGrpSpPr>
            <a:grpSpLocks/>
          </p:cNvGrpSpPr>
          <p:nvPr/>
        </p:nvGrpSpPr>
        <p:grpSpPr bwMode="auto">
          <a:xfrm>
            <a:off x="238125" y="899298"/>
            <a:ext cx="7103497" cy="723085"/>
            <a:chOff x="238125" y="899298"/>
            <a:chExt cx="7104063" cy="723127"/>
          </a:xfrm>
        </p:grpSpPr>
        <p:sp>
          <p:nvSpPr>
            <p:cNvPr id="7198"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dirty="0">
                  <a:latin typeface="Helvetica"/>
                  <a:ea typeface="Arial Unicode MS" pitchFamily="34" charset="-122"/>
                  <a:cs typeface="Helvetica Neue"/>
                </a:rPr>
                <a:t>8</a:t>
              </a:r>
              <a:endParaRPr lang="en-US" altLang="zh-CN" sz="4000" dirty="0">
                <a:latin typeface="Helvetica"/>
                <a:ea typeface="Arial Unicode MS" pitchFamily="34" charset="-122"/>
                <a:cs typeface="Helvetica Neue"/>
              </a:endParaRPr>
            </a:p>
          </p:txBody>
        </p:sp>
        <p:sp>
          <p:nvSpPr>
            <p:cNvPr id="9" name="TextBox 8"/>
            <p:cNvSpPr txBox="1"/>
            <p:nvPr/>
          </p:nvSpPr>
          <p:spPr>
            <a:xfrm>
              <a:off x="1878013" y="899298"/>
              <a:ext cx="5464175" cy="707927"/>
            </a:xfrm>
            <a:prstGeom prst="rect">
              <a:avLst/>
            </a:prstGeom>
            <a:noFill/>
          </p:spPr>
          <p:txBody>
            <a:bodyPr wrap="none">
              <a:spAutoFit/>
            </a:bodyPr>
            <a:lstStyle/>
            <a:p>
              <a:pPr fontAlgn="auto">
                <a:spcBef>
                  <a:spcPts val="0"/>
                </a:spcBef>
                <a:spcAft>
                  <a:spcPts val="0"/>
                </a:spcAft>
                <a:defRPr/>
              </a:pPr>
              <a:r>
                <a:rPr lang="en-US" altLang="zh-CN" sz="40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The art of parenting</a:t>
              </a:r>
              <a:endParaRPr lang="en-US" altLang="zh-CN" sz="4000" b="1" dirty="0">
                <a:effectLst>
                  <a:glow rad="101600">
                    <a:schemeClr val="tx1">
                      <a:alpha val="60000"/>
                    </a:schemeClr>
                  </a:glow>
                </a:effectLst>
                <a:latin typeface="Helvetica Neue"/>
                <a:ea typeface="Arial Unicode MS"/>
                <a:cs typeface="Helvetica Neue"/>
              </a:endParaRPr>
            </a:p>
          </p:txBody>
        </p:sp>
        <p:sp>
          <p:nvSpPr>
            <p:cNvPr id="7200"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Text Box 14"/>
          <p:cNvSpPr txBox="1">
            <a:spLocks noChangeArrowheads="1"/>
          </p:cNvSpPr>
          <p:nvPr/>
        </p:nvSpPr>
        <p:spPr bwMode="auto">
          <a:xfrm>
            <a:off x="2428875" y="2000240"/>
            <a:ext cx="6815138" cy="1077218"/>
          </a:xfrm>
          <a:prstGeom prst="rect">
            <a:avLst/>
          </a:prstGeom>
          <a:noFill/>
          <a:ln w="9525">
            <a:noFill/>
            <a:miter lim="800000"/>
            <a:headEnd/>
            <a:tailEnd/>
          </a:ln>
          <a:effectLst>
            <a:outerShdw sx="1000" sy="1000" algn="ctr" rotWithShape="0">
              <a:schemeClr val="tx2"/>
            </a:outerShdw>
          </a:effectLst>
        </p:spPr>
        <p:txBody>
          <a:bodyPr>
            <a:spAutoFit/>
          </a:bodyPr>
          <a:lstStyle/>
          <a:p>
            <a:r>
              <a:rPr lang="en-US" altLang="zh-CN" sz="3200" dirty="0" smtClean="0">
                <a:latin typeface="Helvetica"/>
                <a:ea typeface="Gulim" pitchFamily="34" charset="-127"/>
              </a:rPr>
              <a:t>Reflections of a Chinese mother</a:t>
            </a:r>
          </a:p>
          <a:p>
            <a:r>
              <a:rPr lang="en-US" altLang="zh-CN" sz="3200" dirty="0" smtClean="0">
                <a:latin typeface="Helvetica"/>
                <a:ea typeface="Gulim" pitchFamily="34" charset="-127"/>
              </a:rPr>
              <a:t>in the West</a:t>
            </a:r>
            <a:endParaRPr lang="zh-CN" altLang="en-US" sz="3200" dirty="0">
              <a:latin typeface="Helvetica"/>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pic>
        <p:nvPicPr>
          <p:cNvPr id="7181" name="Picture 2"/>
          <p:cNvPicPr>
            <a:picLocks noChangeAspect="1" noChangeArrowheads="1"/>
          </p:cNvPicPr>
          <p:nvPr/>
        </p:nvPicPr>
        <p:blipFill>
          <a:blip r:embed="rId3" cstate="print"/>
          <a:srcRect/>
          <a:stretch>
            <a:fillRect/>
          </a:stretch>
        </p:blipFill>
        <p:spPr bwMode="auto">
          <a:xfrm>
            <a:off x="449263" y="3576638"/>
            <a:ext cx="2165350" cy="1038225"/>
          </a:xfrm>
          <a:prstGeom prst="rect">
            <a:avLst/>
          </a:prstGeom>
          <a:noFill/>
          <a:ln w="9525">
            <a:noFill/>
            <a:miter lim="800000"/>
            <a:headEnd/>
            <a:tailEnd/>
          </a:ln>
        </p:spPr>
      </p:pic>
      <p:pic>
        <p:nvPicPr>
          <p:cNvPr id="7182"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4" name="组合 30"/>
          <p:cNvGrpSpPr>
            <a:grpSpLocks/>
          </p:cNvGrpSpPr>
          <p:nvPr/>
        </p:nvGrpSpPr>
        <p:grpSpPr bwMode="auto">
          <a:xfrm>
            <a:off x="2700338" y="3455809"/>
            <a:ext cx="5907087" cy="1200329"/>
            <a:chOff x="2700338" y="3454580"/>
            <a:chExt cx="5907872" cy="1203692"/>
          </a:xfrm>
        </p:grpSpPr>
        <p:sp>
          <p:nvSpPr>
            <p:cNvPr id="27" name="椭圆 26"/>
            <p:cNvSpPr/>
            <p:nvPr/>
          </p:nvSpPr>
          <p:spPr bwMode="auto">
            <a:xfrm>
              <a:off x="2700338" y="3642611"/>
              <a:ext cx="144481" cy="1432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sp>
          <p:nvSpPr>
            <p:cNvPr id="7197" name="Rectangle 6"/>
            <p:cNvSpPr>
              <a:spLocks noChangeArrowheads="1"/>
            </p:cNvSpPr>
            <p:nvPr/>
          </p:nvSpPr>
          <p:spPr bwMode="auto">
            <a:xfrm>
              <a:off x="2856488" y="3454580"/>
              <a:ext cx="5751722" cy="120369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To talk about </a:t>
              </a:r>
              <a:r>
                <a:rPr lang="en-US" altLang="zh-CN" sz="2400" dirty="0" smtClean="0">
                  <a:solidFill>
                    <a:srgbClr val="000000"/>
                  </a:solidFill>
                  <a:latin typeface="Helvetica"/>
                </a:rPr>
                <a:t>different approaches to children’s education</a:t>
              </a:r>
              <a:endParaRPr lang="zh-CN" altLang="en-US" sz="2400" dirty="0" smtClean="0">
                <a:solidFill>
                  <a:srgbClr val="000000"/>
                </a:solidFill>
                <a:latin typeface="Helvetica"/>
              </a:endParaRPr>
            </a:p>
            <a:p>
              <a:pPr eaLnBrk="0" hangingPunct="0"/>
              <a:endParaRPr lang="en-US" altLang="zh-CN" sz="2400" dirty="0">
                <a:solidFill>
                  <a:srgbClr val="000000"/>
                </a:solidFill>
                <a:latin typeface="Helvetica"/>
              </a:endParaRPr>
            </a:p>
          </p:txBody>
        </p:sp>
      </p:grpSp>
      <p:grpSp>
        <p:nvGrpSpPr>
          <p:cNvPr id="5" name="组合 31"/>
          <p:cNvGrpSpPr>
            <a:grpSpLocks/>
          </p:cNvGrpSpPr>
          <p:nvPr/>
        </p:nvGrpSpPr>
        <p:grpSpPr bwMode="auto">
          <a:xfrm>
            <a:off x="2697957" y="4159247"/>
            <a:ext cx="5310981" cy="631531"/>
            <a:chOff x="2697957" y="4159247"/>
            <a:chExt cx="5310886" cy="631531"/>
          </a:xfrm>
        </p:grpSpPr>
        <p:grpSp>
          <p:nvGrpSpPr>
            <p:cNvPr id="7192" name="组合 32"/>
            <p:cNvGrpSpPr>
              <a:grpSpLocks/>
            </p:cNvGrpSpPr>
            <p:nvPr/>
          </p:nvGrpSpPr>
          <p:grpSpPr bwMode="auto">
            <a:xfrm>
              <a:off x="2697957" y="4159247"/>
              <a:ext cx="4945878" cy="471665"/>
              <a:chOff x="2700115" y="5022535"/>
              <a:chExt cx="4945955" cy="471361"/>
            </a:xfrm>
          </p:grpSpPr>
          <p:sp>
            <p:nvSpPr>
              <p:cNvPr id="7194" name="Rectangle 10"/>
              <p:cNvSpPr>
                <a:spLocks noChangeArrowheads="1"/>
              </p:cNvSpPr>
              <p:nvPr/>
            </p:nvSpPr>
            <p:spPr bwMode="auto">
              <a:xfrm>
                <a:off x="2990528" y="5022535"/>
                <a:ext cx="4655542" cy="461665"/>
              </a:xfrm>
              <a:prstGeom prst="rect">
                <a:avLst/>
              </a:prstGeom>
              <a:noFill/>
              <a:ln w="9525">
                <a:noFill/>
                <a:miter lim="800000"/>
                <a:headEnd/>
                <a:tailEnd/>
              </a:ln>
            </p:spPr>
            <p:txBody>
              <a:bodyPr>
                <a:spAutoFit/>
              </a:bodyPr>
              <a:lstStyle/>
              <a:p>
                <a:pPr eaLnBrk="0" hangingPunct="0"/>
                <a:endParaRPr lang="en-US" altLang="zh-CN" sz="2400">
                  <a:solidFill>
                    <a:srgbClr val="000000"/>
                  </a:solidFill>
                  <a:latin typeface="Helvetica"/>
                </a:endParaRPr>
              </a:p>
            </p:txBody>
          </p:sp>
          <p:sp>
            <p:nvSpPr>
              <p:cNvPr id="28" name="椭圆 27"/>
              <p:cNvSpPr/>
              <p:nvPr/>
            </p:nvSpPr>
            <p:spPr>
              <a:xfrm>
                <a:off x="2700115" y="5349527"/>
                <a:ext cx="144462"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7193" name="矩形 33"/>
            <p:cNvSpPr>
              <a:spLocks noChangeArrowheads="1"/>
            </p:cNvSpPr>
            <p:nvPr/>
          </p:nvSpPr>
          <p:spPr bwMode="auto">
            <a:xfrm>
              <a:off x="2843808" y="4329113"/>
              <a:ext cx="5165035"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To further understand the text</a:t>
              </a:r>
            </a:p>
          </p:txBody>
        </p:sp>
      </p:grpSp>
      <p:grpSp>
        <p:nvGrpSpPr>
          <p:cNvPr id="8" name="组合 35"/>
          <p:cNvGrpSpPr>
            <a:grpSpLocks/>
          </p:cNvGrpSpPr>
          <p:nvPr/>
        </p:nvGrpSpPr>
        <p:grpSpPr bwMode="auto">
          <a:xfrm>
            <a:off x="2700338" y="4857761"/>
            <a:ext cx="5745162" cy="461962"/>
            <a:chOff x="2699792" y="4681534"/>
            <a:chExt cx="5745964" cy="461665"/>
          </a:xfrm>
        </p:grpSpPr>
        <p:sp>
          <p:nvSpPr>
            <p:cNvPr id="7190" name="Rectangle 14"/>
            <p:cNvSpPr>
              <a:spLocks noChangeArrowheads="1"/>
            </p:cNvSpPr>
            <p:nvPr/>
          </p:nvSpPr>
          <p:spPr bwMode="auto">
            <a:xfrm>
              <a:off x="2843808" y="4681534"/>
              <a:ext cx="5601948"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To apply the phrases and patterns</a:t>
              </a:r>
            </a:p>
          </p:txBody>
        </p:sp>
        <p:sp>
          <p:nvSpPr>
            <p:cNvPr id="26" name="椭圆 25"/>
            <p:cNvSpPr/>
            <p:nvPr/>
          </p:nvSpPr>
          <p:spPr bwMode="auto">
            <a:xfrm>
              <a:off x="2699792" y="4857632"/>
              <a:ext cx="144482" cy="14278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grpSp>
        <p:nvGrpSpPr>
          <p:cNvPr id="10" name="组合 36"/>
          <p:cNvGrpSpPr>
            <a:grpSpLocks/>
          </p:cNvGrpSpPr>
          <p:nvPr/>
        </p:nvGrpSpPr>
        <p:grpSpPr bwMode="auto">
          <a:xfrm>
            <a:off x="2700338" y="5429265"/>
            <a:ext cx="6443662" cy="461963"/>
            <a:chOff x="2699792" y="5253149"/>
            <a:chExt cx="6444208" cy="461665"/>
          </a:xfrm>
        </p:grpSpPr>
        <p:sp>
          <p:nvSpPr>
            <p:cNvPr id="7188" name="TextBox 34"/>
            <p:cNvSpPr txBox="1">
              <a:spLocks noChangeArrowheads="1"/>
            </p:cNvSpPr>
            <p:nvPr/>
          </p:nvSpPr>
          <p:spPr bwMode="auto">
            <a:xfrm>
              <a:off x="2856488" y="5253149"/>
              <a:ext cx="6287512"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To master the </a:t>
              </a:r>
              <a:r>
                <a:rPr lang="en-US" altLang="zh-CN" sz="2400" dirty="0" smtClean="0">
                  <a:solidFill>
                    <a:srgbClr val="000000"/>
                  </a:solidFill>
                  <a:latin typeface="Helvetica"/>
                </a:rPr>
                <a:t>essay </a:t>
              </a:r>
              <a:r>
                <a:rPr lang="en-US" altLang="zh-CN" sz="2400" dirty="0">
                  <a:solidFill>
                    <a:srgbClr val="000000"/>
                  </a:solidFill>
                  <a:latin typeface="Helvetica"/>
                </a:rPr>
                <a:t>writing skill</a:t>
              </a:r>
            </a:p>
          </p:txBody>
        </p:sp>
        <p:sp>
          <p:nvSpPr>
            <p:cNvPr id="29" name="椭圆 28"/>
            <p:cNvSpPr/>
            <p:nvPr/>
          </p:nvSpPr>
          <p:spPr bwMode="auto">
            <a:xfrm>
              <a:off x="2699792" y="5429247"/>
              <a:ext cx="144474" cy="14278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269902" y="1500174"/>
            <a:ext cx="8231188" cy="4934352"/>
          </a:xfrm>
          <a:prstGeom prst="rect">
            <a:avLst/>
          </a:prstGeom>
          <a:noFill/>
          <a:ln w="9525">
            <a:noFill/>
            <a:miter lim="800000"/>
            <a:headEnd/>
            <a:tailEnd/>
          </a:ln>
        </p:spPr>
      </p:pic>
      <p:sp>
        <p:nvSpPr>
          <p:cNvPr id="28675" name="TextBox 40"/>
          <p:cNvSpPr txBox="1">
            <a:spLocks noChangeArrowheads="1"/>
          </p:cNvSpPr>
          <p:nvPr/>
        </p:nvSpPr>
        <p:spPr bwMode="auto">
          <a:xfrm>
            <a:off x="1158900" y="1285860"/>
            <a:ext cx="6985000" cy="53553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Para. 9</a:t>
            </a:r>
          </a:p>
        </p:txBody>
      </p:sp>
      <p:sp>
        <p:nvSpPr>
          <p:cNvPr id="28676" name="TextBox 1"/>
          <p:cNvSpPr txBox="1">
            <a:spLocks noChangeArrowheads="1"/>
          </p:cNvSpPr>
          <p:nvPr/>
        </p:nvSpPr>
        <p:spPr bwMode="auto">
          <a:xfrm>
            <a:off x="642938" y="2000240"/>
            <a:ext cx="5929326" cy="3453253"/>
          </a:xfrm>
          <a:prstGeom prst="rect">
            <a:avLst/>
          </a:prstGeom>
          <a:noFill/>
          <a:ln w="9525">
            <a:noFill/>
            <a:miter lim="800000"/>
            <a:headEnd/>
            <a:tailEnd/>
          </a:ln>
        </p:spPr>
        <p:txBody>
          <a:bodyPr wrap="square">
            <a:spAutoFit/>
          </a:bodyPr>
          <a:lstStyle/>
          <a:p>
            <a:pPr algn="just">
              <a:lnSpc>
                <a:spcPct val="130000"/>
              </a:lnSpc>
            </a:pPr>
            <a:r>
              <a:rPr lang="en-US" altLang="zh-CN" sz="2400" dirty="0" smtClean="0">
                <a:latin typeface="Helvetica"/>
              </a:rPr>
              <a:t>Third, Chinese parents believe they know what’s best for their children and therefore have ultimate _________________ their children’s desires and preferences. Chinese children have no rights to __________, which is why Chinese daughters can’t have boyfriends in high</a:t>
            </a:r>
            <a:endParaRPr lang="en-US" altLang="zh-CN" sz="2400" dirty="0">
              <a:latin typeface="Helvetica"/>
            </a:endParaRPr>
          </a:p>
        </p:txBody>
      </p:sp>
      <p:sp>
        <p:nvSpPr>
          <p:cNvPr id="10" name="内容占位符 2"/>
          <p:cNvSpPr txBox="1">
            <a:spLocks/>
          </p:cNvSpPr>
          <p:nvPr/>
        </p:nvSpPr>
        <p:spPr>
          <a:xfrm flipH="1">
            <a:off x="2741647" y="2967038"/>
            <a:ext cx="3133725" cy="461962"/>
          </a:xfrm>
          <a:prstGeom prst="rect">
            <a:avLst/>
          </a:prstGeom>
          <a:noFill/>
          <a:ln>
            <a:noFill/>
          </a:ln>
        </p:spPr>
        <p:txBody>
          <a:bodyPr/>
          <a:lstStyle/>
          <a:p>
            <a:pPr algn="ctr" fontAlgn="auto">
              <a:spcBef>
                <a:spcPts val="0"/>
              </a:spcBef>
              <a:spcAft>
                <a:spcPts val="0"/>
              </a:spcAft>
              <a:defRPr/>
            </a:pPr>
            <a:r>
              <a:rPr lang="en-US" altLang="zh-CN" sz="2400" b="1" kern="0" dirty="0" smtClean="0">
                <a:solidFill>
                  <a:schemeClr val="accent6">
                    <a:lumMod val="75000"/>
                  </a:schemeClr>
                </a:solidFill>
                <a:latin typeface="Helvetica"/>
                <a:ea typeface="楷体_GB2312" pitchFamily="49" charset="-122"/>
              </a:rPr>
              <a:t>authority over</a:t>
            </a:r>
            <a:endParaRPr lang="zh-CN" altLang="en-US" sz="2400" b="1" kern="0" dirty="0">
              <a:solidFill>
                <a:schemeClr val="accent6">
                  <a:lumMod val="75000"/>
                </a:schemeClr>
              </a:solidFill>
              <a:latin typeface="Helvetica"/>
              <a:ea typeface="楷体_GB2312" pitchFamily="49" charset="-122"/>
            </a:endParaRPr>
          </a:p>
        </p:txBody>
      </p:sp>
      <p:sp>
        <p:nvSpPr>
          <p:cNvPr id="12" name="内容占位符 2"/>
          <p:cNvSpPr txBox="1">
            <a:spLocks/>
          </p:cNvSpPr>
          <p:nvPr/>
        </p:nvSpPr>
        <p:spPr>
          <a:xfrm>
            <a:off x="642937" y="4436467"/>
            <a:ext cx="2098709" cy="720725"/>
          </a:xfrm>
          <a:prstGeom prst="rect">
            <a:avLst/>
          </a:prstGeom>
          <a:noFill/>
          <a:ln>
            <a:noFill/>
          </a:ln>
        </p:spPr>
        <p:txBody>
          <a:bodyPr/>
          <a:lstStyle/>
          <a:p>
            <a:pPr algn="ctr" fontAlgn="auto">
              <a:spcBef>
                <a:spcPts val="0"/>
              </a:spcBef>
              <a:spcAft>
                <a:spcPts val="0"/>
              </a:spcAft>
              <a:defRPr/>
            </a:pPr>
            <a:r>
              <a:rPr lang="en-US" altLang="zh-CN" sz="2400" b="1" kern="0" dirty="0" smtClean="0">
                <a:solidFill>
                  <a:schemeClr val="accent6">
                    <a:lumMod val="75000"/>
                  </a:schemeClr>
                </a:solidFill>
                <a:latin typeface="Helvetica"/>
                <a:ea typeface="楷体_GB2312" pitchFamily="49" charset="-122"/>
              </a:rPr>
              <a:t>infringe</a:t>
            </a:r>
            <a:endParaRPr lang="zh-CN" altLang="en-US" sz="2400" b="1" kern="0" dirty="0">
              <a:solidFill>
                <a:schemeClr val="accent6">
                  <a:lumMod val="75000"/>
                </a:schemeClr>
              </a:solidFill>
              <a:latin typeface="Helvetica"/>
              <a:ea typeface="楷体_GB2312" pitchFamily="49" charset="-122"/>
            </a:endParaRPr>
          </a:p>
        </p:txBody>
      </p:sp>
      <p:sp>
        <p:nvSpPr>
          <p:cNvPr id="20" name="右箭头 19">
            <a:hlinkClick r:id="" action="ppaction://hlinkshowjump?jump=nextslide"/>
          </p:cNvPr>
          <p:cNvSpPr/>
          <p:nvPr/>
        </p:nvSpPr>
        <p:spPr>
          <a:xfrm>
            <a:off x="5000628" y="564357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 name="云形标注 13"/>
          <p:cNvSpPr/>
          <p:nvPr/>
        </p:nvSpPr>
        <p:spPr>
          <a:xfrm>
            <a:off x="5875372" y="857232"/>
            <a:ext cx="3268628" cy="1863733"/>
          </a:xfrm>
          <a:prstGeom prst="cloudCallout">
            <a:avLst>
              <a:gd name="adj1" fmla="val -114083"/>
              <a:gd name="adj2" fmla="val 45607"/>
            </a:avLst>
          </a:prstGeom>
          <a:ln/>
        </p:spPr>
        <p:style>
          <a:lnRef idx="2">
            <a:schemeClr val="accent5"/>
          </a:lnRef>
          <a:fillRef idx="1">
            <a:schemeClr val="lt1"/>
          </a:fillRef>
          <a:effectRef idx="0">
            <a:schemeClr val="accent5"/>
          </a:effectRef>
          <a:fontRef idx="minor">
            <a:schemeClr val="dk1"/>
          </a:fontRef>
        </p:style>
        <p:txBody>
          <a:bodyPr anchor="ctr"/>
          <a:lstStyle/>
          <a:p>
            <a:r>
              <a:rPr lang="en-US" altLang="zh-CN" sz="2600" b="1" kern="0" dirty="0" smtClean="0">
                <a:solidFill>
                  <a:schemeClr val="tx1"/>
                </a:solidFill>
                <a:effectLst>
                  <a:glow rad="101600">
                    <a:srgbClr val="FFFF00">
                      <a:alpha val="60000"/>
                    </a:srgbClr>
                  </a:glow>
                </a:effectLst>
                <a:latin typeface="Helvetica"/>
                <a:cs typeface="Arial" pitchFamily="34" charset="0"/>
              </a:rPr>
              <a:t>the third ideological</a:t>
            </a:r>
          </a:p>
          <a:p>
            <a:r>
              <a:rPr lang="en-US" altLang="zh-CN" sz="2600" b="1" kern="0" dirty="0" smtClean="0">
                <a:solidFill>
                  <a:schemeClr val="tx1"/>
                </a:solidFill>
                <a:effectLst>
                  <a:glow rad="101600">
                    <a:srgbClr val="FFFF00">
                      <a:alpha val="60000"/>
                    </a:srgbClr>
                  </a:glow>
                </a:effectLst>
                <a:latin typeface="Helvetica"/>
                <a:cs typeface="Arial" pitchFamily="34" charset="0"/>
              </a:rPr>
              <a:t>difference</a:t>
            </a:r>
            <a:endParaRPr lang="zh-CN" altLang="en-US" sz="2600" b="1" kern="0" dirty="0">
              <a:solidFill>
                <a:schemeClr val="tx1"/>
              </a:solidFill>
              <a:effectLst>
                <a:glow rad="101600">
                  <a:srgbClr val="FFFF00">
                    <a:alpha val="60000"/>
                  </a:srgbClr>
                </a:glow>
              </a:effectLst>
              <a:latin typeface="Helvetica"/>
              <a:cs typeface="Arial" pitchFamily="34" charset="0"/>
            </a:endParaRPr>
          </a:p>
        </p:txBody>
      </p:sp>
      <p:grpSp>
        <p:nvGrpSpPr>
          <p:cNvPr id="11" name="组合 10"/>
          <p:cNvGrpSpPr>
            <a:grpSpLocks/>
          </p:cNvGrpSpPr>
          <p:nvPr/>
        </p:nvGrpSpPr>
        <p:grpSpPr bwMode="auto">
          <a:xfrm>
            <a:off x="6032" y="3492"/>
            <a:ext cx="8416926" cy="1152526"/>
            <a:chOff x="-14288" y="-27384"/>
            <a:chExt cx="8416678" cy="1152525"/>
          </a:xfrm>
        </p:grpSpPr>
        <p:sp>
          <p:nvSpPr>
            <p:cNvPr id="13" name="TextBox 12"/>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412778" y="1895477"/>
            <a:ext cx="8231188" cy="4033853"/>
          </a:xfrm>
          <a:prstGeom prst="rect">
            <a:avLst/>
          </a:prstGeom>
          <a:noFill/>
          <a:ln w="9525">
            <a:noFill/>
            <a:miter lim="800000"/>
            <a:headEnd/>
            <a:tailEnd/>
          </a:ln>
        </p:spPr>
      </p:pic>
      <p:sp>
        <p:nvSpPr>
          <p:cNvPr id="29699" name="TextBox 40"/>
          <p:cNvSpPr txBox="1">
            <a:spLocks noChangeArrowheads="1"/>
          </p:cNvSpPr>
          <p:nvPr/>
        </p:nvSpPr>
        <p:spPr bwMode="auto">
          <a:xfrm>
            <a:off x="1069975" y="1484313"/>
            <a:ext cx="6985000" cy="535531"/>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Para. 9</a:t>
            </a:r>
          </a:p>
        </p:txBody>
      </p:sp>
      <p:sp>
        <p:nvSpPr>
          <p:cNvPr id="29700" name="矩形 2"/>
          <p:cNvSpPr>
            <a:spLocks noChangeArrowheads="1"/>
          </p:cNvSpPr>
          <p:nvPr/>
        </p:nvSpPr>
        <p:spPr bwMode="auto">
          <a:xfrm>
            <a:off x="714375" y="2502950"/>
            <a:ext cx="6000750" cy="2973122"/>
          </a:xfrm>
          <a:prstGeom prst="rect">
            <a:avLst/>
          </a:prstGeom>
          <a:noFill/>
          <a:ln w="9525">
            <a:noFill/>
            <a:miter lim="800000"/>
            <a:headEnd/>
            <a:tailEnd/>
          </a:ln>
        </p:spPr>
        <p:txBody>
          <a:bodyPr>
            <a:spAutoFit/>
          </a:bodyPr>
          <a:lstStyle/>
          <a:p>
            <a:pPr algn="just">
              <a:lnSpc>
                <a:spcPct val="130000"/>
              </a:lnSpc>
            </a:pPr>
            <a:r>
              <a:rPr lang="en-US" altLang="zh-CN" sz="2400" dirty="0" smtClean="0">
                <a:latin typeface="Helvetica"/>
              </a:rPr>
              <a:t>school and there are no late curfews or trips to sleep-away camps. Also even the slightest ___________ or _____________, anything less than unquestioning obedience, is extinguished, and punished into ______________.</a:t>
            </a:r>
            <a:endParaRPr lang="zh-CN" altLang="en-US" sz="2400" dirty="0">
              <a:latin typeface="Helvetica"/>
            </a:endParaRPr>
          </a:p>
        </p:txBody>
      </p:sp>
      <p:sp>
        <p:nvSpPr>
          <p:cNvPr id="15" name="内容占位符 2"/>
          <p:cNvSpPr txBox="1">
            <a:spLocks/>
          </p:cNvSpPr>
          <p:nvPr/>
        </p:nvSpPr>
        <p:spPr bwMode="auto">
          <a:xfrm>
            <a:off x="1821666" y="3464442"/>
            <a:ext cx="2214553" cy="500062"/>
          </a:xfrm>
          <a:prstGeom prst="rect">
            <a:avLst/>
          </a:prstGeom>
          <a:noFill/>
          <a:ln w="9525">
            <a:noFill/>
            <a:miter lim="800000"/>
            <a:headEnd/>
            <a:tailEnd/>
          </a:ln>
        </p:spPr>
        <p:txBody>
          <a:bodyPr/>
          <a:lstStyle/>
          <a:p>
            <a:pPr algn="ctr"/>
            <a:r>
              <a:rPr lang="en-US" altLang="zh-CN" sz="2400" b="1" dirty="0" smtClean="0">
                <a:solidFill>
                  <a:srgbClr val="E46C0A"/>
                </a:solidFill>
                <a:latin typeface="Helvetica"/>
                <a:ea typeface="楷体_GB2312"/>
                <a:cs typeface="楷体_GB2312"/>
              </a:rPr>
              <a:t>defiance</a:t>
            </a:r>
            <a:endParaRPr lang="zh-CN" altLang="en-US" sz="2400" b="1" dirty="0">
              <a:solidFill>
                <a:srgbClr val="E46C0A"/>
              </a:solidFill>
              <a:latin typeface="Helvetica"/>
              <a:ea typeface="楷体_GB2312"/>
              <a:cs typeface="楷体_GB2312"/>
            </a:endParaRPr>
          </a:p>
        </p:txBody>
      </p:sp>
      <p:sp>
        <p:nvSpPr>
          <p:cNvPr id="16" name="内容占位符 2"/>
          <p:cNvSpPr txBox="1">
            <a:spLocks/>
          </p:cNvSpPr>
          <p:nvPr/>
        </p:nvSpPr>
        <p:spPr bwMode="auto">
          <a:xfrm>
            <a:off x="4139952" y="3505001"/>
            <a:ext cx="2384428" cy="500063"/>
          </a:xfrm>
          <a:prstGeom prst="rect">
            <a:avLst/>
          </a:prstGeom>
          <a:noFill/>
          <a:ln w="9525">
            <a:noFill/>
            <a:miter lim="800000"/>
            <a:headEnd/>
            <a:tailEnd/>
          </a:ln>
        </p:spPr>
        <p:txBody>
          <a:bodyPr/>
          <a:lstStyle/>
          <a:p>
            <a:pPr algn="ctr"/>
            <a:r>
              <a:rPr lang="en-US" altLang="zh-CN" sz="2400" b="1" dirty="0" smtClean="0">
                <a:solidFill>
                  <a:srgbClr val="E46C0A"/>
                </a:solidFill>
                <a:latin typeface="Helvetica"/>
                <a:ea typeface="楷体_GB2312"/>
                <a:cs typeface="楷体_GB2312"/>
              </a:rPr>
              <a:t>indignation</a:t>
            </a:r>
            <a:endParaRPr lang="zh-CN" altLang="en-US" sz="2400" b="1" dirty="0">
              <a:solidFill>
                <a:srgbClr val="E46C0A"/>
              </a:solidFill>
              <a:latin typeface="Helvetica"/>
              <a:ea typeface="楷体_GB2312"/>
              <a:cs typeface="楷体_GB2312"/>
            </a:endParaRPr>
          </a:p>
        </p:txBody>
      </p:sp>
      <p:sp>
        <p:nvSpPr>
          <p:cNvPr id="12" name="内容占位符 2"/>
          <p:cNvSpPr txBox="1">
            <a:spLocks/>
          </p:cNvSpPr>
          <p:nvPr/>
        </p:nvSpPr>
        <p:spPr bwMode="auto">
          <a:xfrm>
            <a:off x="1475656" y="4945161"/>
            <a:ext cx="2071702" cy="500063"/>
          </a:xfrm>
          <a:prstGeom prst="rect">
            <a:avLst/>
          </a:prstGeom>
          <a:noFill/>
          <a:ln w="9525">
            <a:noFill/>
            <a:miter lim="800000"/>
            <a:headEnd/>
            <a:tailEnd/>
          </a:ln>
        </p:spPr>
        <p:txBody>
          <a:bodyPr/>
          <a:lstStyle/>
          <a:p>
            <a:pPr algn="ctr"/>
            <a:r>
              <a:rPr lang="en-US" altLang="zh-CN" sz="2400" b="1" dirty="0" smtClean="0">
                <a:solidFill>
                  <a:srgbClr val="E46C0A"/>
                </a:solidFill>
                <a:latin typeface="Helvetica"/>
                <a:ea typeface="楷体_GB2312"/>
                <a:cs typeface="楷体_GB2312"/>
              </a:rPr>
              <a:t>submission</a:t>
            </a:r>
            <a:endParaRPr lang="zh-CN" altLang="en-US" sz="2400" b="1" dirty="0">
              <a:solidFill>
                <a:srgbClr val="E46C0A"/>
              </a:solidFill>
              <a:latin typeface="Helvetica"/>
              <a:ea typeface="楷体_GB2312"/>
              <a:cs typeface="楷体_GB2312"/>
            </a:endParaRPr>
          </a:p>
        </p:txBody>
      </p:sp>
      <p:grpSp>
        <p:nvGrpSpPr>
          <p:cNvPr id="10" name="组合 9"/>
          <p:cNvGrpSpPr>
            <a:grpSpLocks/>
          </p:cNvGrpSpPr>
          <p:nvPr/>
        </p:nvGrpSpPr>
        <p:grpSpPr bwMode="auto">
          <a:xfrm>
            <a:off x="6032" y="3492"/>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5"/>
          <p:cNvSpPr>
            <a:spLocks noChangeArrowheads="1"/>
          </p:cNvSpPr>
          <p:nvPr/>
        </p:nvSpPr>
        <p:spPr bwMode="auto">
          <a:xfrm>
            <a:off x="1244629" y="1629462"/>
            <a:ext cx="7470775" cy="1005788"/>
          </a:xfrm>
          <a:prstGeom prst="rect">
            <a:avLst/>
          </a:prstGeom>
          <a:noFill/>
          <a:ln w="9525">
            <a:noFill/>
            <a:miter lim="800000"/>
            <a:headEnd/>
            <a:tailEnd/>
          </a:ln>
        </p:spPr>
        <p:txBody>
          <a:bodyPr wrap="square">
            <a:spAutoFit/>
          </a:bodyPr>
          <a:lstStyle/>
          <a:p>
            <a:pPr>
              <a:lnSpc>
                <a:spcPct val="130000"/>
              </a:lnSpc>
            </a:pPr>
            <a:r>
              <a:rPr lang="en-US" altLang="zh-CN" sz="2400" dirty="0" smtClean="0">
                <a:solidFill>
                  <a:srgbClr val="000000"/>
                </a:solidFill>
                <a:latin typeface="Helvetica"/>
                <a:ea typeface="方正舒体" pitchFamily="2" charset="-122"/>
              </a:rPr>
              <a:t>According to Western propaganda, what are Asian mothers like? (Para.10)</a:t>
            </a:r>
            <a:endParaRPr lang="en-US" altLang="zh-CN" sz="2400" dirty="0">
              <a:solidFill>
                <a:srgbClr val="000000"/>
              </a:solidFill>
              <a:latin typeface="Helvetica"/>
              <a:ea typeface="方正舒体" pitchFamily="2" charset="-122"/>
            </a:endParaRPr>
          </a:p>
        </p:txBody>
      </p:sp>
      <p:grpSp>
        <p:nvGrpSpPr>
          <p:cNvPr id="2" name="组合 11"/>
          <p:cNvGrpSpPr>
            <a:grpSpLocks/>
          </p:cNvGrpSpPr>
          <p:nvPr/>
        </p:nvGrpSpPr>
        <p:grpSpPr bwMode="auto">
          <a:xfrm>
            <a:off x="714348" y="2635250"/>
            <a:ext cx="6732649" cy="3241675"/>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29" name="Picture 3"/>
            <p:cNvPicPr>
              <a:picLocks noChangeAspect="1" noChangeArrowheads="1"/>
            </p:cNvPicPr>
            <p:nvPr/>
          </p:nvPicPr>
          <p:blipFill>
            <a:blip r:embed="rId3" cstate="print"/>
            <a:srcRect/>
            <a:stretch>
              <a:fillRect/>
            </a:stretch>
          </p:blipFill>
          <p:spPr bwMode="auto">
            <a:xfrm>
              <a:off x="481864" y="2634602"/>
              <a:ext cx="1446930" cy="1365902"/>
            </a:xfrm>
            <a:prstGeom prst="rect">
              <a:avLst/>
            </a:prstGeom>
            <a:noFill/>
            <a:ln w="9525">
              <a:noFill/>
              <a:miter lim="800000"/>
              <a:headEnd/>
              <a:tailEnd/>
            </a:ln>
          </p:spPr>
        </p:pic>
        <p:sp>
          <p:nvSpPr>
            <p:cNvPr id="8" name="TextBox 7"/>
            <p:cNvSpPr txBox="1"/>
            <p:nvPr/>
          </p:nvSpPr>
          <p:spPr>
            <a:xfrm>
              <a:off x="823212" y="3087179"/>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1" name="TextBox 1"/>
            <p:cNvSpPr txBox="1">
              <a:spLocks noChangeArrowheads="1"/>
            </p:cNvSpPr>
            <p:nvPr/>
          </p:nvSpPr>
          <p:spPr bwMode="auto">
            <a:xfrm>
              <a:off x="1676107" y="3605371"/>
              <a:ext cx="5539099" cy="2109942"/>
            </a:xfrm>
            <a:prstGeom prst="rect">
              <a:avLst/>
            </a:prstGeom>
            <a:noFill/>
            <a:ln w="9525">
              <a:noFill/>
              <a:miter lim="800000"/>
              <a:headEnd/>
              <a:tailEnd/>
            </a:ln>
          </p:spPr>
          <p:txBody>
            <a:bodyPr>
              <a:spAutoFit/>
            </a:bodyPr>
            <a:lstStyle/>
            <a:p>
              <a:pPr marL="342900" indent="-342900">
                <a:lnSpc>
                  <a:spcPts val="2800"/>
                </a:lnSpc>
                <a:spcBef>
                  <a:spcPct val="20000"/>
                </a:spcBef>
                <a:buSzPct val="85000"/>
                <a:buFont typeface="Arial" pitchFamily="34" charset="0"/>
                <a:buChar char="•"/>
              </a:pPr>
              <a:r>
                <a:rPr lang="en-US" altLang="zh-CN" sz="2400" dirty="0" smtClean="0">
                  <a:solidFill>
                    <a:srgbClr val="000000"/>
                  </a:solidFill>
                  <a:latin typeface="Helvetica"/>
                  <a:ea typeface="方正舒体" pitchFamily="2" charset="-122"/>
                </a:rPr>
                <a:t>scheming</a:t>
              </a:r>
              <a:endParaRPr lang="en-US" altLang="zh-CN" sz="2400" dirty="0">
                <a:solidFill>
                  <a:srgbClr val="000000"/>
                </a:solidFill>
                <a:latin typeface="Helvetica"/>
                <a:ea typeface="方正舒体" pitchFamily="2" charset="-122"/>
              </a:endParaRPr>
            </a:p>
            <a:p>
              <a:pPr marL="342900" indent="-342900">
                <a:lnSpc>
                  <a:spcPts val="2800"/>
                </a:lnSpc>
                <a:spcBef>
                  <a:spcPct val="20000"/>
                </a:spcBef>
                <a:buSzPct val="85000"/>
                <a:buFont typeface="Arial" pitchFamily="34" charset="0"/>
                <a:buChar char="•"/>
              </a:pPr>
              <a:r>
                <a:rPr lang="en-US" altLang="zh-CN" sz="2400" dirty="0" smtClean="0">
                  <a:solidFill>
                    <a:srgbClr val="000000"/>
                  </a:solidFill>
                  <a:latin typeface="Helvetica"/>
                  <a:ea typeface="方正舒体" pitchFamily="2" charset="-122"/>
                </a:rPr>
                <a:t>indifferent</a:t>
              </a:r>
            </a:p>
            <a:p>
              <a:pPr marL="342900" indent="-342900">
                <a:lnSpc>
                  <a:spcPts val="2800"/>
                </a:lnSpc>
                <a:spcBef>
                  <a:spcPct val="20000"/>
                </a:spcBef>
                <a:buSzPct val="85000"/>
                <a:buFont typeface="Arial" pitchFamily="34" charset="0"/>
                <a:buChar char="•"/>
              </a:pPr>
              <a:r>
                <a:rPr lang="en-US" altLang="zh-CN" sz="2400" dirty="0" smtClean="0">
                  <a:solidFill>
                    <a:srgbClr val="000000"/>
                  </a:solidFill>
                  <a:latin typeface="Helvetica"/>
                  <a:ea typeface="方正舒体" pitchFamily="2" charset="-122"/>
                </a:rPr>
                <a:t>militant</a:t>
              </a:r>
            </a:p>
            <a:p>
              <a:pPr marL="342900" indent="-342900">
                <a:lnSpc>
                  <a:spcPts val="2800"/>
                </a:lnSpc>
                <a:spcBef>
                  <a:spcPct val="20000"/>
                </a:spcBef>
                <a:buSzPct val="85000"/>
                <a:buFont typeface="Arial" pitchFamily="34" charset="0"/>
                <a:buChar char="•"/>
              </a:pPr>
              <a:r>
                <a:rPr lang="en-US" altLang="zh-CN" sz="2400" dirty="0" smtClean="0">
                  <a:solidFill>
                    <a:srgbClr val="000000"/>
                  </a:solidFill>
                  <a:latin typeface="Helvetica"/>
                  <a:ea typeface="方正舒体" pitchFamily="2" charset="-122"/>
                </a:rPr>
                <a:t>unconcerned with their kids’ true interests</a:t>
              </a:r>
              <a:endParaRPr lang="zh-CN" altLang="en-US" sz="2400" dirty="0" smtClean="0">
                <a:solidFill>
                  <a:srgbClr val="000000"/>
                </a:solidFill>
                <a:latin typeface="Helvetica"/>
                <a:ea typeface="方正舒体" pitchFamily="2" charset="-122"/>
              </a:endParaRPr>
            </a:p>
          </p:txBody>
        </p:sp>
      </p:grpSp>
      <p:grpSp>
        <p:nvGrpSpPr>
          <p:cNvPr id="10"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45"/>
          <p:cNvSpPr>
            <a:spLocks noChangeArrowheads="1"/>
          </p:cNvSpPr>
          <p:nvPr/>
        </p:nvSpPr>
        <p:spPr bwMode="auto">
          <a:xfrm>
            <a:off x="1071538" y="1285860"/>
            <a:ext cx="7137400" cy="1485920"/>
          </a:xfrm>
          <a:prstGeom prst="rect">
            <a:avLst/>
          </a:prstGeom>
          <a:noFill/>
          <a:ln w="9525">
            <a:noFill/>
            <a:miter lim="800000"/>
            <a:headEnd/>
            <a:tailEnd/>
          </a:ln>
        </p:spPr>
        <p:txBody>
          <a:bodyPr wrap="square">
            <a:spAutoFit/>
          </a:bodyPr>
          <a:lstStyle/>
          <a:p>
            <a:pPr>
              <a:lnSpc>
                <a:spcPct val="130000"/>
              </a:lnSpc>
            </a:pPr>
            <a:r>
              <a:rPr lang="en-US" altLang="zh-CN" sz="2400" dirty="0" smtClean="0">
                <a:solidFill>
                  <a:srgbClr val="000000"/>
                </a:solidFill>
                <a:latin typeface="Helvetica"/>
                <a:ea typeface="方正舒体" pitchFamily="2" charset="-122"/>
              </a:rPr>
              <a:t>Which parenting method is more beneficial to</a:t>
            </a:r>
          </a:p>
          <a:p>
            <a:pPr>
              <a:lnSpc>
                <a:spcPct val="130000"/>
              </a:lnSpc>
            </a:pPr>
            <a:r>
              <a:rPr lang="en-US" altLang="zh-CN" sz="2400" dirty="0" smtClean="0">
                <a:solidFill>
                  <a:srgbClr val="000000"/>
                </a:solidFill>
                <a:latin typeface="Helvetica"/>
                <a:ea typeface="方正舒体" pitchFamily="2" charset="-122"/>
              </a:rPr>
              <a:t>children’s success in the future, according to</a:t>
            </a:r>
          </a:p>
          <a:p>
            <a:pPr>
              <a:lnSpc>
                <a:spcPct val="130000"/>
              </a:lnSpc>
            </a:pPr>
            <a:r>
              <a:rPr lang="en-US" altLang="zh-CN" sz="2400" dirty="0" smtClean="0">
                <a:solidFill>
                  <a:srgbClr val="000000"/>
                </a:solidFill>
                <a:latin typeface="Helvetica"/>
                <a:ea typeface="方正舒体" pitchFamily="2" charset="-122"/>
              </a:rPr>
              <a:t>the author? (Para.11)</a:t>
            </a:r>
            <a:endParaRPr lang="en-US" altLang="zh-CN" sz="2400" dirty="0">
              <a:solidFill>
                <a:srgbClr val="000000"/>
              </a:solidFill>
              <a:latin typeface="Helvetica"/>
              <a:ea typeface="方正舒体" pitchFamily="2" charset="-122"/>
            </a:endParaRPr>
          </a:p>
        </p:txBody>
      </p:sp>
      <p:grpSp>
        <p:nvGrpSpPr>
          <p:cNvPr id="2" name="组合 12"/>
          <p:cNvGrpSpPr>
            <a:grpSpLocks/>
          </p:cNvGrpSpPr>
          <p:nvPr/>
        </p:nvGrpSpPr>
        <p:grpSpPr bwMode="auto">
          <a:xfrm>
            <a:off x="482600" y="2833548"/>
            <a:ext cx="7446963" cy="2881468"/>
            <a:chOff x="481864" y="2634602"/>
            <a:chExt cx="7447722" cy="2882167"/>
          </a:xfrm>
        </p:grpSpPr>
        <p:sp>
          <p:nvSpPr>
            <p:cNvPr id="6" name="圆角矩形 5"/>
            <p:cNvSpPr/>
            <p:nvPr/>
          </p:nvSpPr>
          <p:spPr>
            <a:xfrm>
              <a:off x="1249188" y="3356992"/>
              <a:ext cx="6680398" cy="215977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2777" name="Picture 3"/>
            <p:cNvPicPr>
              <a:picLocks noChangeAspect="1" noChangeArrowheads="1"/>
            </p:cNvPicPr>
            <p:nvPr/>
          </p:nvPicPr>
          <p:blipFill>
            <a:blip r:embed="rId3" cstate="print"/>
            <a:srcRect/>
            <a:stretch>
              <a:fillRect/>
            </a:stretch>
          </p:blipFill>
          <p:spPr bwMode="auto">
            <a:xfrm>
              <a:off x="481864" y="2634602"/>
              <a:ext cx="1446930" cy="1365902"/>
            </a:xfrm>
            <a:prstGeom prst="rect">
              <a:avLst/>
            </a:prstGeom>
            <a:noFill/>
            <a:ln w="9525">
              <a:noFill/>
              <a:miter lim="800000"/>
              <a:headEnd/>
              <a:tailEnd/>
            </a:ln>
          </p:spPr>
        </p:pic>
        <p:sp>
          <p:nvSpPr>
            <p:cNvPr id="8" name="TextBox 7"/>
            <p:cNvSpPr txBox="1"/>
            <p:nvPr/>
          </p:nvSpPr>
          <p:spPr>
            <a:xfrm>
              <a:off x="823212" y="3087150"/>
              <a:ext cx="1073259" cy="460487"/>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2779" name="TextBox 1"/>
            <p:cNvSpPr txBox="1">
              <a:spLocks noChangeArrowheads="1"/>
            </p:cNvSpPr>
            <p:nvPr/>
          </p:nvSpPr>
          <p:spPr bwMode="auto">
            <a:xfrm>
              <a:off x="1697203" y="3492066"/>
              <a:ext cx="6232382" cy="2013347"/>
            </a:xfrm>
            <a:prstGeom prst="rect">
              <a:avLst/>
            </a:prstGeom>
            <a:noFill/>
            <a:ln w="9525">
              <a:noFill/>
              <a:miter lim="800000"/>
              <a:headEnd/>
              <a:tailEnd/>
            </a:ln>
          </p:spPr>
          <p:txBody>
            <a:bodyPr wrap="square">
              <a:spAutoFit/>
            </a:bodyPr>
            <a:lstStyle/>
            <a:p>
              <a:pPr algn="just">
                <a:lnSpc>
                  <a:spcPct val="130000"/>
                </a:lnSpc>
              </a:pPr>
              <a:r>
                <a:rPr lang="en-US" altLang="zh-CN" sz="2400" dirty="0" smtClean="0">
                  <a:solidFill>
                    <a:srgbClr val="000000"/>
                  </a:solidFill>
                  <a:latin typeface="Helvetica"/>
                  <a:ea typeface="方正舒体" pitchFamily="2" charset="-122"/>
                </a:rPr>
                <a:t>Chinese parenting is more effective in equipping their children with skills, work   habits and inner confidence for success in the future.</a:t>
              </a:r>
              <a:endParaRPr lang="en-US" altLang="zh-CN" sz="2400" dirty="0">
                <a:solidFill>
                  <a:srgbClr val="000000"/>
                </a:solidFill>
                <a:latin typeface="Helvetica"/>
                <a:ea typeface="方正舒体" pitchFamily="2" charset="-122"/>
              </a:endParaRPr>
            </a:p>
          </p:txBody>
        </p:sp>
      </p:grpSp>
      <p:grpSp>
        <p:nvGrpSpPr>
          <p:cNvPr id="10"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385763" y="1285875"/>
            <a:ext cx="8650287" cy="5099050"/>
          </a:xfrm>
          <a:prstGeom prst="rect">
            <a:avLst/>
          </a:prstGeom>
          <a:noFill/>
          <a:ln w="9525">
            <a:noFill/>
            <a:miter lim="800000"/>
            <a:headEnd/>
            <a:tailEnd/>
          </a:ln>
        </p:spPr>
      </p:pic>
      <p:sp>
        <p:nvSpPr>
          <p:cNvPr id="33795" name="TextBox 40"/>
          <p:cNvSpPr txBox="1">
            <a:spLocks noChangeArrowheads="1"/>
          </p:cNvSpPr>
          <p:nvPr/>
        </p:nvSpPr>
        <p:spPr bwMode="auto">
          <a:xfrm>
            <a:off x="887542" y="2036763"/>
            <a:ext cx="6985000" cy="49795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dirty="0">
                <a:solidFill>
                  <a:srgbClr val="000000"/>
                </a:solidFill>
                <a:latin typeface="Helvetica"/>
                <a:ea typeface="方正舒体" pitchFamily="2" charset="-122"/>
              </a:rPr>
              <a:t>Part III — (Para. </a:t>
            </a:r>
            <a:r>
              <a:rPr lang="en-US" altLang="zh-CN" sz="2400" b="1" dirty="0" smtClean="0">
                <a:solidFill>
                  <a:srgbClr val="000000"/>
                </a:solidFill>
                <a:latin typeface="Helvetica"/>
                <a:ea typeface="方正舒体" pitchFamily="2" charset="-122"/>
              </a:rPr>
              <a:t>11)</a:t>
            </a:r>
            <a:endParaRPr lang="en-US" altLang="zh-CN" sz="2400" b="1" dirty="0">
              <a:solidFill>
                <a:srgbClr val="000000"/>
              </a:solidFill>
              <a:latin typeface="Helvetica"/>
              <a:ea typeface="方正舒体" pitchFamily="2" charset="-122"/>
            </a:endParaRPr>
          </a:p>
        </p:txBody>
      </p:sp>
      <p:sp>
        <p:nvSpPr>
          <p:cNvPr id="33796" name="矩形 18"/>
          <p:cNvSpPr>
            <a:spLocks noChangeArrowheads="1"/>
          </p:cNvSpPr>
          <p:nvPr/>
        </p:nvSpPr>
        <p:spPr bwMode="auto">
          <a:xfrm>
            <a:off x="842979" y="2643182"/>
            <a:ext cx="6157913" cy="2677656"/>
          </a:xfrm>
          <a:prstGeom prst="rect">
            <a:avLst/>
          </a:prstGeom>
          <a:noFill/>
          <a:ln w="9525">
            <a:noFill/>
            <a:miter lim="800000"/>
            <a:headEnd/>
            <a:tailEnd/>
          </a:ln>
        </p:spPr>
        <p:txBody>
          <a:bodyPr wrap="square">
            <a:spAutoFit/>
          </a:bodyPr>
          <a:lstStyle/>
          <a:p>
            <a:pPr>
              <a:lnSpc>
                <a:spcPct val="150000"/>
              </a:lnSpc>
            </a:pPr>
            <a:r>
              <a:rPr lang="en-US" altLang="zh-CN" sz="2800" dirty="0" smtClean="0">
                <a:latin typeface="Helvetica"/>
              </a:rPr>
              <a:t>The Chinese parenting method is more __________ and __________ because it can better prepare their children for the future.</a:t>
            </a:r>
            <a:endParaRPr lang="en-US" altLang="zh-CN" sz="2800" dirty="0">
              <a:latin typeface="Helvetica"/>
            </a:endParaRPr>
          </a:p>
        </p:txBody>
      </p:sp>
      <p:sp>
        <p:nvSpPr>
          <p:cNvPr id="24" name="矩形 23"/>
          <p:cNvSpPr/>
          <p:nvPr/>
        </p:nvSpPr>
        <p:spPr>
          <a:xfrm>
            <a:off x="1989145" y="3357562"/>
            <a:ext cx="1725599" cy="492443"/>
          </a:xfrm>
          <a:prstGeom prst="rect">
            <a:avLst/>
          </a:prstGeom>
        </p:spPr>
        <p:txBody>
          <a:bodyPr wrap="square">
            <a:spAutoFit/>
          </a:bodyPr>
          <a:lstStyle/>
          <a:p>
            <a:pPr fontAlgn="auto">
              <a:spcBef>
                <a:spcPts val="0"/>
              </a:spcBef>
              <a:spcAft>
                <a:spcPts val="0"/>
              </a:spcAft>
              <a:defRPr/>
            </a:pPr>
            <a:r>
              <a:rPr lang="en-US" altLang="zh-CN" sz="2600" b="1" dirty="0" smtClean="0">
                <a:solidFill>
                  <a:schemeClr val="accent6">
                    <a:lumMod val="75000"/>
                  </a:schemeClr>
                </a:solidFill>
                <a:latin typeface="Helvetica"/>
                <a:ea typeface="+mn-ea"/>
              </a:rPr>
              <a:t>practical</a:t>
            </a:r>
            <a:endParaRPr lang="zh-CN" altLang="en-US" sz="2600" b="1" dirty="0">
              <a:solidFill>
                <a:schemeClr val="accent6">
                  <a:lumMod val="75000"/>
                </a:schemeClr>
              </a:solidFill>
              <a:latin typeface="Helvetica"/>
              <a:ea typeface="+mn-ea"/>
            </a:endParaRPr>
          </a:p>
        </p:txBody>
      </p:sp>
      <p:sp>
        <p:nvSpPr>
          <p:cNvPr id="25" name="矩形 24"/>
          <p:cNvSpPr/>
          <p:nvPr/>
        </p:nvSpPr>
        <p:spPr>
          <a:xfrm>
            <a:off x="4716016" y="3357562"/>
            <a:ext cx="1643070" cy="492443"/>
          </a:xfrm>
          <a:prstGeom prst="rect">
            <a:avLst/>
          </a:prstGeom>
        </p:spPr>
        <p:txBody>
          <a:bodyPr wrap="square">
            <a:spAutoFit/>
          </a:bodyPr>
          <a:lstStyle/>
          <a:p>
            <a:pPr fontAlgn="auto">
              <a:spcBef>
                <a:spcPts val="0"/>
              </a:spcBef>
              <a:spcAft>
                <a:spcPts val="0"/>
              </a:spcAft>
              <a:defRPr/>
            </a:pPr>
            <a:r>
              <a:rPr lang="en-US" altLang="zh-CN" sz="2600" b="1" dirty="0" smtClean="0">
                <a:solidFill>
                  <a:schemeClr val="accent6">
                    <a:lumMod val="75000"/>
                  </a:schemeClr>
                </a:solidFill>
                <a:latin typeface="Helvetica"/>
                <a:ea typeface="+mn-ea"/>
              </a:rPr>
              <a:t>effective </a:t>
            </a:r>
            <a:endParaRPr lang="zh-CN" altLang="en-US" sz="2600" b="1" dirty="0">
              <a:solidFill>
                <a:schemeClr val="accent6">
                  <a:lumMod val="75000"/>
                </a:schemeClr>
              </a:solidFill>
              <a:latin typeface="Helvetica"/>
              <a:ea typeface="+mn-ea"/>
            </a:endParaRPr>
          </a:p>
        </p:txBody>
      </p:sp>
      <p:grpSp>
        <p:nvGrpSpPr>
          <p:cNvPr id="9" name="组合 9"/>
          <p:cNvGrpSpPr>
            <a:grpSpLocks/>
          </p:cNvGrpSpPr>
          <p:nvPr/>
        </p:nvGrpSpPr>
        <p:grpSpPr bwMode="auto">
          <a:xfrm>
            <a:off x="-14288" y="-26988"/>
            <a:ext cx="8416926" cy="1152526"/>
            <a:chOff x="-14288" y="-27384"/>
            <a:chExt cx="8416678" cy="1152525"/>
          </a:xfrm>
        </p:grpSpPr>
        <p:sp>
          <p:nvSpPr>
            <p:cNvPr id="10" name="TextBox 9"/>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071537" y="2619391"/>
            <a:ext cx="3214711"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pPr fontAlgn="auto">
              <a:spcBef>
                <a:spcPts val="0"/>
              </a:spcBef>
              <a:spcAft>
                <a:spcPts val="0"/>
              </a:spcAft>
              <a:defRPr/>
            </a:pPr>
            <a:r>
              <a:rPr lang="en-US" altLang="zh-CN" sz="2400" dirty="0">
                <a:latin typeface="Helvetica"/>
                <a:ea typeface="+mn-ea"/>
              </a:rPr>
              <a:t>Western parents are baffled by Chinese parents’ success</a:t>
            </a:r>
          </a:p>
          <a:p>
            <a:pPr fontAlgn="auto">
              <a:spcBef>
                <a:spcPts val="0"/>
              </a:spcBef>
              <a:spcAft>
                <a:spcPts val="0"/>
              </a:spcAft>
              <a:defRPr/>
            </a:pPr>
            <a:r>
              <a:rPr lang="en-US" altLang="zh-CN" sz="2400" dirty="0">
                <a:latin typeface="Helvetica"/>
                <a:ea typeface="+mn-ea"/>
              </a:rPr>
              <a:t>of raising kids</a:t>
            </a:r>
            <a:r>
              <a:rPr lang="en-US" altLang="zh-CN" sz="2400" dirty="0">
                <a:latin typeface="+mn-lt"/>
                <a:ea typeface="+mn-ea"/>
              </a:rPr>
              <a:t>.</a:t>
            </a:r>
            <a:r>
              <a:rPr lang="en-US" altLang="zh-CN" sz="2400" dirty="0">
                <a:latin typeface="Helvetica"/>
                <a:ea typeface="+mn-ea"/>
                <a:cs typeface="Arial" charset="0"/>
              </a:rPr>
              <a:t> (Para. 1)</a:t>
            </a:r>
          </a:p>
          <a:p>
            <a:pPr fontAlgn="auto">
              <a:spcBef>
                <a:spcPts val="0"/>
              </a:spcBef>
              <a:spcAft>
                <a:spcPts val="0"/>
              </a:spcAft>
              <a:defRPr/>
            </a:pPr>
            <a:endParaRPr lang="en-US" altLang="zh-CN" sz="2200" dirty="0">
              <a:latin typeface="Helvetica"/>
              <a:ea typeface="+mn-ea"/>
              <a:cs typeface="Arial" charset="0"/>
            </a:endParaRPr>
          </a:p>
        </p:txBody>
      </p:sp>
      <p:sp>
        <p:nvSpPr>
          <p:cNvPr id="23" name="圆角矩形 22"/>
          <p:cNvSpPr>
            <a:spLocks noChangeArrowheads="1"/>
          </p:cNvSpPr>
          <p:nvPr/>
        </p:nvSpPr>
        <p:spPr bwMode="auto">
          <a:xfrm>
            <a:off x="4873721" y="2619391"/>
            <a:ext cx="3341617" cy="3024187"/>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pPr fontAlgn="auto">
              <a:spcBef>
                <a:spcPts val="0"/>
              </a:spcBef>
              <a:spcAft>
                <a:spcPts val="0"/>
              </a:spcAft>
              <a:defRPr/>
            </a:pPr>
            <a:r>
              <a:rPr lang="en-US" altLang="zh-CN" sz="2400" dirty="0">
                <a:latin typeface="Helvetica"/>
                <a:ea typeface="+mn-ea"/>
              </a:rPr>
              <a:t>Chinese parents do things that seem provocative,</a:t>
            </a:r>
          </a:p>
          <a:p>
            <a:pPr fontAlgn="auto">
              <a:spcBef>
                <a:spcPts val="0"/>
              </a:spcBef>
              <a:spcAft>
                <a:spcPts val="0"/>
              </a:spcAft>
              <a:defRPr/>
            </a:pPr>
            <a:r>
              <a:rPr lang="en-US" altLang="zh-CN" sz="2400" dirty="0">
                <a:latin typeface="Helvetica"/>
                <a:ea typeface="+mn-ea"/>
              </a:rPr>
              <a:t>unimaginable, even illegal, to opinionated Westerners</a:t>
            </a:r>
            <a:r>
              <a:rPr lang="en-US" altLang="zh-CN" sz="2400" dirty="0" smtClean="0">
                <a:latin typeface="+mn-lt"/>
                <a:ea typeface="+mn-ea"/>
              </a:rPr>
              <a:t>. </a:t>
            </a:r>
            <a:r>
              <a:rPr lang="en-US" altLang="zh-CN" sz="2400" dirty="0" smtClean="0">
                <a:latin typeface="Helvetica"/>
                <a:ea typeface="+mn-ea"/>
                <a:cs typeface="Arial" charset="0"/>
              </a:rPr>
              <a:t>(</a:t>
            </a:r>
            <a:r>
              <a:rPr lang="en-US" altLang="zh-CN" sz="2400" dirty="0">
                <a:latin typeface="Helvetica"/>
                <a:ea typeface="+mn-ea"/>
                <a:cs typeface="Arial" charset="0"/>
              </a:rPr>
              <a:t>Para. 2)</a:t>
            </a:r>
          </a:p>
        </p:txBody>
      </p:sp>
      <p:sp>
        <p:nvSpPr>
          <p:cNvPr id="35848" name="Text Box 9"/>
          <p:cNvSpPr txBox="1">
            <a:spLocks noChangeArrowheads="1"/>
          </p:cNvSpPr>
          <p:nvPr/>
        </p:nvSpPr>
        <p:spPr bwMode="auto">
          <a:xfrm>
            <a:off x="1571625" y="1641475"/>
            <a:ext cx="6143625" cy="4921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a:cs typeface="Arial" pitchFamily="34" charset="0"/>
              </a:rPr>
              <a:t>Introduction</a:t>
            </a:r>
          </a:p>
        </p:txBody>
      </p:sp>
      <p:grpSp>
        <p:nvGrpSpPr>
          <p:cNvPr id="7" name="组合 6"/>
          <p:cNvGrpSpPr>
            <a:grpSpLocks/>
          </p:cNvGrpSpPr>
          <p:nvPr/>
        </p:nvGrpSpPr>
        <p:grpSpPr bwMode="auto">
          <a:xfrm>
            <a:off x="-14288" y="44226"/>
            <a:ext cx="8416926" cy="1152526"/>
            <a:chOff x="-14288" y="-27384"/>
            <a:chExt cx="8416678" cy="1152525"/>
          </a:xfrm>
        </p:grpSpPr>
        <p:sp>
          <p:nvSpPr>
            <p:cNvPr id="8" name="TextBox 7"/>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214282" y="3927039"/>
            <a:ext cx="3929090" cy="2454289"/>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rtlCol="0">
            <a:noAutofit/>
          </a:bodyPr>
          <a:lstStyle/>
          <a:p>
            <a:pPr eaLnBrk="1" fontAlgn="auto" hangingPunct="1">
              <a:spcAft>
                <a:spcPts val="0"/>
              </a:spcAft>
              <a:buFont typeface="Arial" pitchFamily="34" charset="0"/>
              <a:buNone/>
              <a:defRPr/>
            </a:pPr>
            <a:r>
              <a:rPr lang="en-US" altLang="zh-CN" sz="2200" dirty="0" smtClean="0">
                <a:latin typeface="Helvetica"/>
                <a:cs typeface="Arial" charset="0"/>
              </a:rPr>
              <a:t>Western parents cradle</a:t>
            </a:r>
          </a:p>
          <a:p>
            <a:pPr eaLnBrk="1" fontAlgn="auto" hangingPunct="1">
              <a:spcAft>
                <a:spcPts val="0"/>
              </a:spcAft>
              <a:buFont typeface="Arial" pitchFamily="34" charset="0"/>
              <a:buNone/>
              <a:defRPr/>
            </a:pPr>
            <a:r>
              <a:rPr lang="en-US" altLang="zh-CN" sz="2200" dirty="0" smtClean="0">
                <a:latin typeface="Helvetica"/>
                <a:cs typeface="Arial" charset="0"/>
              </a:rPr>
              <a:t>their children’s </a:t>
            </a:r>
          </a:p>
          <a:p>
            <a:pPr eaLnBrk="1" fontAlgn="auto" hangingPunct="1">
              <a:spcAft>
                <a:spcPts val="0"/>
              </a:spcAft>
              <a:buFont typeface="Arial" pitchFamily="34" charset="0"/>
              <a:buNone/>
              <a:defRPr/>
            </a:pPr>
            <a:r>
              <a:rPr lang="en-US" altLang="zh-CN" sz="2200" dirty="0" smtClean="0">
                <a:latin typeface="Helvetica"/>
                <a:cs typeface="Arial" charset="0"/>
              </a:rPr>
              <a:t>self-esteem</a:t>
            </a:r>
          </a:p>
          <a:p>
            <a:pPr eaLnBrk="1" fontAlgn="auto" hangingPunct="1">
              <a:spcAft>
                <a:spcPts val="0"/>
              </a:spcAft>
              <a:buFont typeface="Arial" pitchFamily="34" charset="0"/>
              <a:buNone/>
              <a:defRPr/>
            </a:pPr>
            <a:r>
              <a:rPr lang="en-US" altLang="zh-CN" sz="2200" dirty="0" smtClean="0">
                <a:latin typeface="Helvetica"/>
                <a:cs typeface="Arial" charset="0"/>
              </a:rPr>
              <a:t>to insulate them</a:t>
            </a:r>
          </a:p>
          <a:p>
            <a:pPr eaLnBrk="1" fontAlgn="auto" hangingPunct="1">
              <a:spcAft>
                <a:spcPts val="0"/>
              </a:spcAft>
              <a:buFont typeface="Arial" pitchFamily="34" charset="0"/>
              <a:buNone/>
              <a:defRPr/>
            </a:pPr>
            <a:r>
              <a:rPr lang="en-US" altLang="zh-CN" sz="2200" dirty="0" smtClean="0">
                <a:latin typeface="Helvetica"/>
                <a:cs typeface="Arial" charset="0"/>
              </a:rPr>
              <a:t>from criticism. (</a:t>
            </a:r>
            <a:r>
              <a:rPr lang="en-US" altLang="zh-CN" sz="2200" dirty="0" err="1" smtClean="0">
                <a:latin typeface="Helvetica"/>
                <a:cs typeface="Arial" charset="0"/>
              </a:rPr>
              <a:t>Paras</a:t>
            </a:r>
            <a:r>
              <a:rPr lang="en-US" altLang="zh-CN" sz="2200" dirty="0" smtClean="0">
                <a:latin typeface="Helvetica"/>
                <a:cs typeface="Arial" charset="0"/>
              </a:rPr>
              <a:t>. 3-6)</a:t>
            </a:r>
          </a:p>
        </p:txBody>
      </p:sp>
      <p:sp>
        <p:nvSpPr>
          <p:cNvPr id="28" name="圆角矩形 27"/>
          <p:cNvSpPr>
            <a:spLocks noChangeArrowheads="1"/>
          </p:cNvSpPr>
          <p:nvPr/>
        </p:nvSpPr>
        <p:spPr bwMode="auto">
          <a:xfrm>
            <a:off x="4429124" y="3927039"/>
            <a:ext cx="4456083"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marL="342900" indent="-342900" fontAlgn="auto">
              <a:spcBef>
                <a:spcPct val="20000"/>
              </a:spcBef>
              <a:spcAft>
                <a:spcPts val="0"/>
              </a:spcAft>
              <a:defRPr/>
            </a:pPr>
            <a:r>
              <a:rPr lang="en-US" altLang="zh-CN" sz="2200" dirty="0" smtClean="0">
                <a:latin typeface="Helvetica"/>
                <a:ea typeface="+mn-ea"/>
                <a:cs typeface="Arial" charset="0"/>
              </a:rPr>
              <a:t>Chinese parents believe their</a:t>
            </a:r>
          </a:p>
          <a:p>
            <a:pPr marL="342900" indent="-342900" fontAlgn="auto">
              <a:spcBef>
                <a:spcPct val="20000"/>
              </a:spcBef>
              <a:spcAft>
                <a:spcPts val="0"/>
              </a:spcAft>
              <a:defRPr/>
            </a:pPr>
            <a:r>
              <a:rPr lang="en-US" altLang="zh-CN" sz="2200" dirty="0" smtClean="0">
                <a:latin typeface="Helvetica"/>
                <a:ea typeface="+mn-ea"/>
                <a:cs typeface="Arial" charset="0"/>
              </a:rPr>
              <a:t>kids owe them everything,</a:t>
            </a:r>
          </a:p>
          <a:p>
            <a:pPr marL="342900" indent="-342900" fontAlgn="auto">
              <a:spcBef>
                <a:spcPct val="20000"/>
              </a:spcBef>
              <a:spcAft>
                <a:spcPts val="0"/>
              </a:spcAft>
              <a:defRPr/>
            </a:pPr>
            <a:r>
              <a:rPr lang="en-US" altLang="zh-CN" sz="2200" dirty="0" smtClean="0">
                <a:latin typeface="Helvetica"/>
                <a:ea typeface="+mn-ea"/>
                <a:cs typeface="Arial" charset="0"/>
              </a:rPr>
              <a:t>while Westerners don’t</a:t>
            </a:r>
          </a:p>
          <a:p>
            <a:pPr marL="342900" indent="-342900" fontAlgn="auto">
              <a:spcBef>
                <a:spcPct val="20000"/>
              </a:spcBef>
              <a:spcAft>
                <a:spcPts val="0"/>
              </a:spcAft>
              <a:defRPr/>
            </a:pPr>
            <a:r>
              <a:rPr lang="en-US" altLang="zh-CN" sz="2200" dirty="0" smtClean="0">
                <a:latin typeface="Helvetica"/>
                <a:ea typeface="+mn-ea"/>
                <a:cs typeface="Arial" charset="0"/>
              </a:rPr>
              <a:t>think the offspring must show</a:t>
            </a:r>
          </a:p>
          <a:p>
            <a:pPr marL="342900" indent="-342900" fontAlgn="auto">
              <a:spcBef>
                <a:spcPct val="20000"/>
              </a:spcBef>
              <a:spcAft>
                <a:spcPts val="0"/>
              </a:spcAft>
              <a:defRPr/>
            </a:pPr>
            <a:r>
              <a:rPr lang="en-US" altLang="zh-CN" sz="2200" dirty="0" smtClean="0">
                <a:latin typeface="Helvetica"/>
                <a:ea typeface="+mn-ea"/>
                <a:cs typeface="Arial" charset="0"/>
              </a:rPr>
              <a:t>permanent gratitude to the</a:t>
            </a:r>
          </a:p>
          <a:p>
            <a:pPr marL="342900" indent="-342900" fontAlgn="auto">
              <a:spcBef>
                <a:spcPct val="20000"/>
              </a:spcBef>
              <a:spcAft>
                <a:spcPts val="0"/>
              </a:spcAft>
              <a:defRPr/>
            </a:pPr>
            <a:r>
              <a:rPr lang="en-US" altLang="zh-CN" sz="2200" dirty="0" smtClean="0">
                <a:latin typeface="Helvetica"/>
                <a:ea typeface="+mn-ea"/>
                <a:cs typeface="Arial" charset="0"/>
              </a:rPr>
              <a:t>parents. (</a:t>
            </a:r>
            <a:r>
              <a:rPr lang="en-US" altLang="zh-CN" sz="2200" dirty="0" err="1" smtClean="0">
                <a:latin typeface="Helvetica"/>
                <a:ea typeface="+mn-ea"/>
                <a:cs typeface="Arial" charset="0"/>
              </a:rPr>
              <a:t>Paras</a:t>
            </a:r>
            <a:r>
              <a:rPr lang="en-US" altLang="zh-CN" sz="2200" dirty="0">
                <a:latin typeface="Helvetica"/>
                <a:ea typeface="+mn-ea"/>
                <a:cs typeface="Arial" charset="0"/>
              </a:rPr>
              <a:t>. 7-8)</a:t>
            </a:r>
          </a:p>
        </p:txBody>
      </p:sp>
      <p:sp>
        <p:nvSpPr>
          <p:cNvPr id="29" name="圆角矩形 28"/>
          <p:cNvSpPr>
            <a:spLocks noChangeArrowheads="1"/>
          </p:cNvSpPr>
          <p:nvPr/>
        </p:nvSpPr>
        <p:spPr bwMode="auto">
          <a:xfrm>
            <a:off x="238124" y="3794150"/>
            <a:ext cx="8620156" cy="2635246"/>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lnSpc>
                <a:spcPct val="150000"/>
              </a:lnSpc>
              <a:spcBef>
                <a:spcPts val="0"/>
              </a:spcBef>
              <a:spcAft>
                <a:spcPts val="0"/>
              </a:spcAft>
              <a:defRPr/>
            </a:pPr>
            <a:r>
              <a:rPr lang="en-US" altLang="zh-CN" sz="2400" dirty="0">
                <a:latin typeface="Helvetica"/>
                <a:ea typeface="+mn-ea"/>
                <a:cs typeface="Arial" charset="0"/>
              </a:rPr>
              <a:t>Chinese parents consider they know what’s best for their children and therefore have ultimate authority over their children’s desires and preferences</a:t>
            </a:r>
            <a:r>
              <a:rPr lang="en-US" altLang="zh-CN" sz="2400" dirty="0" smtClean="0">
                <a:latin typeface="Helvetica"/>
                <a:ea typeface="+mn-ea"/>
                <a:cs typeface="Arial" charset="0"/>
              </a:rPr>
              <a:t>.</a:t>
            </a:r>
          </a:p>
          <a:p>
            <a:pPr fontAlgn="auto">
              <a:lnSpc>
                <a:spcPct val="150000"/>
              </a:lnSpc>
              <a:spcBef>
                <a:spcPts val="0"/>
              </a:spcBef>
              <a:spcAft>
                <a:spcPts val="0"/>
              </a:spcAft>
              <a:defRPr/>
            </a:pPr>
            <a:r>
              <a:rPr lang="en-US" altLang="zh-CN" sz="2400" dirty="0" smtClean="0">
                <a:latin typeface="Helvetica"/>
                <a:ea typeface="+mn-ea"/>
                <a:cs typeface="Arial" charset="0"/>
              </a:rPr>
              <a:t>(</a:t>
            </a:r>
            <a:r>
              <a:rPr lang="en-US" altLang="zh-CN" sz="2400" dirty="0" err="1" smtClean="0">
                <a:latin typeface="Helvetica"/>
                <a:ea typeface="+mn-ea"/>
                <a:cs typeface="Arial" charset="0"/>
              </a:rPr>
              <a:t>Paras</a:t>
            </a:r>
            <a:r>
              <a:rPr lang="en-US" altLang="zh-CN" sz="2400" dirty="0" smtClean="0">
                <a:latin typeface="Helvetica"/>
                <a:ea typeface="+mn-ea"/>
                <a:cs typeface="Arial" charset="0"/>
              </a:rPr>
              <a:t>. 9-10)</a:t>
            </a:r>
            <a:endParaRPr lang="en-US" altLang="zh-CN" sz="2400" dirty="0">
              <a:latin typeface="Helvetica"/>
              <a:ea typeface="+mn-ea"/>
              <a:cs typeface="Arial" charset="0"/>
            </a:endParaRPr>
          </a:p>
        </p:txBody>
      </p:sp>
      <p:grpSp>
        <p:nvGrpSpPr>
          <p:cNvPr id="36875" name="组合 14"/>
          <p:cNvGrpSpPr>
            <a:grpSpLocks/>
          </p:cNvGrpSpPr>
          <p:nvPr/>
        </p:nvGrpSpPr>
        <p:grpSpPr bwMode="auto">
          <a:xfrm>
            <a:off x="3132138" y="1500188"/>
            <a:ext cx="2447925" cy="2214562"/>
            <a:chOff x="3131841" y="1500174"/>
            <a:chExt cx="2448273" cy="2214578"/>
          </a:xfrm>
        </p:grpSpPr>
        <p:sp>
          <p:nvSpPr>
            <p:cNvPr id="36878" name="Rectangle 12"/>
            <p:cNvSpPr>
              <a:spLocks noChangeArrowheads="1"/>
            </p:cNvSpPr>
            <p:nvPr/>
          </p:nvSpPr>
          <p:spPr bwMode="auto">
            <a:xfrm>
              <a:off x="3131842" y="150017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a:cs typeface="Arial" pitchFamily="34" charset="0"/>
                </a:rPr>
                <a:t>Introduction</a:t>
              </a:r>
            </a:p>
          </p:txBody>
        </p:sp>
        <p:sp>
          <p:nvSpPr>
            <p:cNvPr id="36879" name="Rectangle 12"/>
            <p:cNvSpPr>
              <a:spLocks noChangeArrowheads="1"/>
            </p:cNvSpPr>
            <p:nvPr/>
          </p:nvSpPr>
          <p:spPr bwMode="auto">
            <a:xfrm>
              <a:off x="3131841" y="2650805"/>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a:cs typeface="Arial" pitchFamily="34" charset="0"/>
                </a:rPr>
                <a:t>Body</a:t>
              </a:r>
              <a:endParaRPr lang="zh-CN" altLang="en-US" sz="2600">
                <a:latin typeface="Helvetica"/>
                <a:cs typeface="Arial" pitchFamily="34" charset="0"/>
              </a:endParaRPr>
            </a:p>
          </p:txBody>
        </p:sp>
        <p:sp>
          <p:nvSpPr>
            <p:cNvPr id="13" name="下箭头 12"/>
            <p:cNvSpPr/>
            <p:nvPr/>
          </p:nvSpPr>
          <p:spPr>
            <a:xfrm>
              <a:off x="4143219" y="2071678"/>
              <a:ext cx="287378" cy="36036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下箭头 13"/>
            <p:cNvSpPr/>
            <p:nvPr/>
          </p:nvSpPr>
          <p:spPr>
            <a:xfrm>
              <a:off x="4143219" y="3354387"/>
              <a:ext cx="288966" cy="36036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2" name="组合 11"/>
          <p:cNvGrpSpPr>
            <a:grpSpLocks/>
          </p:cNvGrpSpPr>
          <p:nvPr/>
        </p:nvGrpSpPr>
        <p:grpSpPr bwMode="auto">
          <a:xfrm>
            <a:off x="-14288" y="44226"/>
            <a:ext cx="8416926" cy="1152526"/>
            <a:chOff x="-14288" y="-27384"/>
            <a:chExt cx="8416678" cy="1152525"/>
          </a:xfrm>
        </p:grpSpPr>
        <p:sp>
          <p:nvSpPr>
            <p:cNvPr id="15" name="TextBox 14"/>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10"/>
          <p:cNvGrpSpPr>
            <a:grpSpLocks/>
          </p:cNvGrpSpPr>
          <p:nvPr/>
        </p:nvGrpSpPr>
        <p:grpSpPr bwMode="auto">
          <a:xfrm>
            <a:off x="2303463" y="1357298"/>
            <a:ext cx="3769203" cy="2863197"/>
            <a:chOff x="2303749" y="1660524"/>
            <a:chExt cx="3768451" cy="2863213"/>
          </a:xfrm>
        </p:grpSpPr>
        <p:sp>
          <p:nvSpPr>
            <p:cNvPr id="38917" name="Rectangle 12"/>
            <p:cNvSpPr>
              <a:spLocks noChangeArrowheads="1"/>
            </p:cNvSpPr>
            <p:nvPr/>
          </p:nvSpPr>
          <p:spPr bwMode="auto">
            <a:xfrm>
              <a:off x="2303749" y="1660524"/>
              <a:ext cx="3768450"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dirty="0">
                  <a:latin typeface="Helvetica"/>
                  <a:cs typeface="Arial" pitchFamily="34" charset="0"/>
                </a:rPr>
                <a:t>Introduction</a:t>
              </a:r>
            </a:p>
          </p:txBody>
        </p:sp>
        <p:sp>
          <p:nvSpPr>
            <p:cNvPr id="38918" name="Rectangle 12"/>
            <p:cNvSpPr>
              <a:spLocks noChangeArrowheads="1"/>
            </p:cNvSpPr>
            <p:nvPr/>
          </p:nvSpPr>
          <p:spPr bwMode="auto">
            <a:xfrm>
              <a:off x="2303749" y="2857501"/>
              <a:ext cx="3768449" cy="523221"/>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dirty="0">
                  <a:latin typeface="Helvetica"/>
                  <a:cs typeface="Arial" pitchFamily="34" charset="0"/>
                </a:rPr>
                <a:t>Body</a:t>
              </a:r>
              <a:endParaRPr lang="zh-CN" altLang="en-US" sz="2800" dirty="0">
                <a:latin typeface="Helvetica"/>
                <a:cs typeface="Arial" pitchFamily="34" charset="0"/>
              </a:endParaRPr>
            </a:p>
          </p:txBody>
        </p:sp>
        <p:sp>
          <p:nvSpPr>
            <p:cNvPr id="15" name="下箭头 14"/>
            <p:cNvSpPr/>
            <p:nvPr/>
          </p:nvSpPr>
          <p:spPr>
            <a:xfrm>
              <a:off x="3857596" y="2285994"/>
              <a:ext cx="645983" cy="500062"/>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下箭头 20"/>
            <p:cNvSpPr/>
            <p:nvPr/>
          </p:nvSpPr>
          <p:spPr>
            <a:xfrm>
              <a:off x="3857596" y="3429008"/>
              <a:ext cx="645983" cy="47626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921" name="Rectangle 12"/>
            <p:cNvSpPr>
              <a:spLocks noChangeArrowheads="1"/>
            </p:cNvSpPr>
            <p:nvPr/>
          </p:nvSpPr>
          <p:spPr bwMode="auto">
            <a:xfrm>
              <a:off x="2303750" y="4000516"/>
              <a:ext cx="3768450" cy="523221"/>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a:latin typeface="Helvetica"/>
                  <a:cs typeface="Arial" pitchFamily="34" charset="0"/>
                </a:rPr>
                <a:t>Conclusion</a:t>
              </a:r>
            </a:p>
          </p:txBody>
        </p:sp>
      </p:grpSp>
      <p:grpSp>
        <p:nvGrpSpPr>
          <p:cNvPr id="10" name="组合 9"/>
          <p:cNvGrpSpPr>
            <a:grpSpLocks/>
          </p:cNvGrpSpPr>
          <p:nvPr/>
        </p:nvGrpSpPr>
        <p:grpSpPr bwMode="auto">
          <a:xfrm>
            <a:off x="-14288" y="44226"/>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
        <p:nvSpPr>
          <p:cNvPr id="14" name="文本占位符 26"/>
          <p:cNvSpPr txBox="1">
            <a:spLocks noChangeArrowheads="1"/>
          </p:cNvSpPr>
          <p:nvPr/>
        </p:nvSpPr>
        <p:spPr bwMode="auto">
          <a:xfrm>
            <a:off x="1000100" y="4929199"/>
            <a:ext cx="7143800" cy="1500198"/>
          </a:xfrm>
          <a:prstGeom prst="roundRect">
            <a:avLst>
              <a:gd name="adj" fmla="val 16667"/>
            </a:avLst>
          </a:prstGeom>
          <a:solidFill>
            <a:schemeClr val="bg1"/>
          </a:solidFill>
          <a:ln w="25400" algn="ctr">
            <a:solidFill>
              <a:srgbClr val="FFCC00"/>
            </a:solidFill>
            <a:round/>
            <a:headEnd/>
            <a:tailEnd/>
          </a:ln>
          <a:effectLst>
            <a:glow rad="101600">
              <a:schemeClr val="accent6">
                <a:satMod val="175000"/>
                <a:alpha val="40000"/>
              </a:schemeClr>
            </a:glow>
          </a:effectLst>
        </p:spPr>
        <p:txBody>
          <a:bodyPr vert="horz" wrap="square" lIns="91440" tIns="45720" rIns="91440" bIns="45720" numCol="1" rtlCol="0" anchor="t" anchorCtr="0" compatLnSpc="1">
            <a:prstTxWarp prst="textNoShape">
              <a:avLst/>
            </a:prstTxWarp>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Helvetica"/>
                <a:ea typeface="+mn-ea"/>
                <a:cs typeface="Arial" charset="0"/>
              </a:rPr>
              <a:t>The Chinese parenting method is more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Helvetica"/>
                <a:ea typeface="+mn-ea"/>
                <a:cs typeface="Arial" charset="0"/>
              </a:rPr>
              <a:t>practical and effective because it can better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Helvetica"/>
                <a:ea typeface="+mn-ea"/>
                <a:cs typeface="Arial" charset="0"/>
              </a:rPr>
              <a:t>prepare their children for the future. (Para. 11)</a:t>
            </a:r>
          </a:p>
        </p:txBody>
      </p:sp>
      <p:sp>
        <p:nvSpPr>
          <p:cNvPr id="16" name="下箭头 15"/>
          <p:cNvSpPr/>
          <p:nvPr/>
        </p:nvSpPr>
        <p:spPr bwMode="auto">
          <a:xfrm>
            <a:off x="3857620" y="4310065"/>
            <a:ext cx="646112" cy="476257"/>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p:cNvPicPr>
            <a:picLocks noChangeAspect="1" noChangeArrowheads="1"/>
          </p:cNvPicPr>
          <p:nvPr/>
        </p:nvPicPr>
        <p:blipFill>
          <a:blip r:embed="rId3" cstate="print"/>
          <a:srcRect/>
          <a:stretch>
            <a:fillRect/>
          </a:stretch>
        </p:blipFill>
        <p:spPr bwMode="auto">
          <a:xfrm>
            <a:off x="12700" y="1163639"/>
            <a:ext cx="8988425" cy="5675312"/>
          </a:xfrm>
          <a:prstGeom prst="rect">
            <a:avLst/>
          </a:prstGeom>
          <a:noFill/>
          <a:ln w="9525" algn="ctr">
            <a:noFill/>
            <a:miter lim="800000"/>
            <a:headEnd/>
            <a:tailEnd/>
          </a:ln>
        </p:spPr>
      </p:pic>
      <p:sp>
        <p:nvSpPr>
          <p:cNvPr id="39939"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39943" name="矩形 18"/>
          <p:cNvSpPr>
            <a:spLocks noChangeArrowheads="1"/>
          </p:cNvSpPr>
          <p:nvPr/>
        </p:nvSpPr>
        <p:spPr bwMode="auto">
          <a:xfrm>
            <a:off x="1258888" y="2398713"/>
            <a:ext cx="6313487" cy="368300"/>
          </a:xfrm>
          <a:prstGeom prst="rect">
            <a:avLst/>
          </a:prstGeom>
          <a:noFill/>
          <a:ln w="9525">
            <a:noFill/>
            <a:miter lim="800000"/>
            <a:headEnd/>
            <a:tailEnd/>
          </a:ln>
        </p:spPr>
        <p:txBody>
          <a:bodyPr>
            <a:spAutoFit/>
          </a:bodyPr>
          <a:lstStyle/>
          <a:p>
            <a:pPr eaLnBrk="0" hangingPunct="0"/>
            <a:endParaRPr lang="en-US" altLang="zh-CN" b="1">
              <a:solidFill>
                <a:srgbClr val="0070C0"/>
              </a:solidFill>
              <a:latin typeface="Helvetica"/>
              <a:ea typeface="Helvetica Neue"/>
              <a:cs typeface="Helvetica Neue"/>
            </a:endParaRPr>
          </a:p>
        </p:txBody>
      </p:sp>
      <p:sp>
        <p:nvSpPr>
          <p:cNvPr id="39944" name="矩形 19"/>
          <p:cNvSpPr>
            <a:spLocks noChangeArrowheads="1"/>
          </p:cNvSpPr>
          <p:nvPr/>
        </p:nvSpPr>
        <p:spPr bwMode="auto">
          <a:xfrm>
            <a:off x="839298" y="1978962"/>
            <a:ext cx="6324990" cy="3970318"/>
          </a:xfrm>
          <a:prstGeom prst="rect">
            <a:avLst/>
          </a:prstGeom>
          <a:noFill/>
          <a:ln w="9525">
            <a:noFill/>
            <a:miter lim="800000"/>
            <a:headEnd/>
            <a:tailEnd/>
          </a:ln>
        </p:spPr>
        <p:txBody>
          <a:bodyPr wrap="square">
            <a:spAutoFit/>
          </a:bodyPr>
          <a:lstStyle/>
          <a:p>
            <a:r>
              <a:rPr kumimoji="1" lang="en-US" altLang="zh-CN" sz="2400" dirty="0" smtClean="0">
                <a:solidFill>
                  <a:srgbClr val="0070C0"/>
                </a:solidFill>
                <a:latin typeface="Helvetica"/>
              </a:rPr>
              <a:t>Reflections of a Chinese mother in the West</a:t>
            </a:r>
            <a:endParaRPr kumimoji="1" lang="zh-CN" altLang="en-US" sz="2400" dirty="0" smtClean="0">
              <a:solidFill>
                <a:srgbClr val="0070C0"/>
              </a:solidFill>
              <a:latin typeface="Helvetica"/>
            </a:endParaRPr>
          </a:p>
          <a:p>
            <a:pPr algn="just">
              <a:lnSpc>
                <a:spcPct val="110000"/>
              </a:lnSpc>
            </a:pPr>
            <a:endParaRPr kumimoji="1" lang="en-US" altLang="zh-CN" sz="2400" dirty="0">
              <a:solidFill>
                <a:srgbClr val="0070C0"/>
              </a:solidFill>
              <a:latin typeface="Helvetica"/>
            </a:endParaRPr>
          </a:p>
          <a:p>
            <a:pPr>
              <a:lnSpc>
                <a:spcPct val="120000"/>
              </a:lnSpc>
            </a:pPr>
            <a:r>
              <a:rPr kumimoji="1" lang="en-US" altLang="zh-CN" sz="2400" dirty="0">
                <a:latin typeface="Helvetica"/>
              </a:rPr>
              <a:t> </a:t>
            </a:r>
            <a:r>
              <a:rPr kumimoji="1" lang="en-US" altLang="zh-CN" sz="2400" dirty="0" smtClean="0">
                <a:latin typeface="Helvetica"/>
              </a:rPr>
              <a:t>   Western parents are _________ by Chinese parents’ success of raising kids. Chinese parents do things that seem provocative, unimaginable, even _________, to opinionated Westerners. There are three ideological differences between</a:t>
            </a:r>
            <a:r>
              <a:rPr kumimoji="1" lang="zh-CN" altLang="en-US" sz="2400" dirty="0" smtClean="0">
                <a:latin typeface="Helvetica"/>
              </a:rPr>
              <a:t> </a:t>
            </a:r>
            <a:r>
              <a:rPr kumimoji="1" lang="en-US" altLang="zh-CN" sz="2400" dirty="0" smtClean="0">
                <a:latin typeface="Helvetica"/>
              </a:rPr>
              <a:t>Chinese and Western parents.</a:t>
            </a:r>
            <a:endParaRPr kumimoji="1" lang="zh-CN" altLang="en-US" sz="2400" dirty="0">
              <a:latin typeface="Helvetica"/>
            </a:endParaRPr>
          </a:p>
        </p:txBody>
      </p:sp>
      <p:sp>
        <p:nvSpPr>
          <p:cNvPr id="13" name="Text Box 50"/>
          <p:cNvSpPr txBox="1">
            <a:spLocks noChangeArrowheads="1"/>
          </p:cNvSpPr>
          <p:nvPr/>
        </p:nvSpPr>
        <p:spPr bwMode="auto">
          <a:xfrm>
            <a:off x="4415631" y="2823684"/>
            <a:ext cx="1243027" cy="369888"/>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baffled</a:t>
            </a:r>
            <a:endParaRPr kumimoji="1" lang="en-US" altLang="zh-CN" sz="2400" dirty="0">
              <a:solidFill>
                <a:srgbClr val="0070C0"/>
              </a:solidFill>
              <a:latin typeface="Helvetica"/>
            </a:endParaRPr>
          </a:p>
        </p:txBody>
      </p:sp>
      <p:sp>
        <p:nvSpPr>
          <p:cNvPr id="14" name="Text Box 50"/>
          <p:cNvSpPr txBox="1">
            <a:spLocks noChangeArrowheads="1"/>
          </p:cNvSpPr>
          <p:nvPr/>
        </p:nvSpPr>
        <p:spPr bwMode="auto">
          <a:xfrm>
            <a:off x="5662002" y="4149080"/>
            <a:ext cx="1214446" cy="369888"/>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dirty="0">
                <a:solidFill>
                  <a:srgbClr val="C00000"/>
                </a:solidFill>
                <a:latin typeface="Helvetica"/>
              </a:rPr>
              <a:t> </a:t>
            </a:r>
            <a:r>
              <a:rPr kumimoji="1" lang="en-US" altLang="zh-CN" sz="2400" dirty="0" smtClean="0">
                <a:solidFill>
                  <a:srgbClr val="0070C0"/>
                </a:solidFill>
                <a:latin typeface="Helvetica"/>
              </a:rPr>
              <a:t>illegal</a:t>
            </a:r>
            <a:endParaRPr kumimoji="1" lang="en-US" altLang="zh-CN" sz="2400" dirty="0">
              <a:solidFill>
                <a:srgbClr val="0070C0"/>
              </a:solidFill>
              <a:latin typeface="Helvetica"/>
            </a:endParaRPr>
          </a:p>
        </p:txBody>
      </p:sp>
      <p:sp>
        <p:nvSpPr>
          <p:cNvPr id="21" name="右箭头 20">
            <a:hlinkClick r:id="" action="ppaction://hlinkshowjump?jump=nextslide"/>
          </p:cNvPr>
          <p:cNvSpPr/>
          <p:nvPr/>
        </p:nvSpPr>
        <p:spPr>
          <a:xfrm>
            <a:off x="5786446" y="585276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2" name="组合 11"/>
          <p:cNvGrpSpPr>
            <a:grpSpLocks/>
          </p:cNvGrpSpPr>
          <p:nvPr/>
        </p:nvGrpSpPr>
        <p:grpSpPr bwMode="auto">
          <a:xfrm>
            <a:off x="-14288" y="3492"/>
            <a:ext cx="8416926" cy="1152526"/>
            <a:chOff x="-14288" y="-27384"/>
            <a:chExt cx="8416678" cy="1152525"/>
          </a:xfrm>
        </p:grpSpPr>
        <p:sp>
          <p:nvSpPr>
            <p:cNvPr id="15" name="TextBox 14"/>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3" cstate="print"/>
          <a:srcRect/>
          <a:stretch>
            <a:fillRect/>
          </a:stretch>
        </p:blipFill>
        <p:spPr bwMode="auto">
          <a:xfrm>
            <a:off x="12700" y="1285875"/>
            <a:ext cx="8988425" cy="5553075"/>
          </a:xfrm>
          <a:prstGeom prst="rect">
            <a:avLst/>
          </a:prstGeom>
          <a:noFill/>
          <a:ln w="9525" algn="ctr">
            <a:noFill/>
            <a:miter lim="800000"/>
            <a:headEnd/>
            <a:tailEnd/>
          </a:ln>
        </p:spPr>
      </p:pic>
      <p:sp>
        <p:nvSpPr>
          <p:cNvPr id="40963" name="TextBox 19"/>
          <p:cNvSpPr txBox="1">
            <a:spLocks noChangeArrowheads="1"/>
          </p:cNvSpPr>
          <p:nvPr/>
        </p:nvSpPr>
        <p:spPr bwMode="auto">
          <a:xfrm>
            <a:off x="1258888" y="1243013"/>
            <a:ext cx="1800225" cy="400050"/>
          </a:xfrm>
          <a:prstGeom prst="rect">
            <a:avLst/>
          </a:prstGeom>
          <a:noFill/>
          <a:ln w="9525">
            <a:noFill/>
            <a:miter lim="800000"/>
            <a:headEnd/>
            <a:tailEnd/>
          </a:ln>
        </p:spPr>
        <p:txBody>
          <a:bodyPr>
            <a:spAutoFit/>
          </a:bodyPr>
          <a:lstStyle/>
          <a:p>
            <a:endParaRPr lang="zh-CN" altLang="en-US" sz="2000" b="1">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40967" name="矩形 18"/>
          <p:cNvSpPr>
            <a:spLocks noChangeArrowheads="1"/>
          </p:cNvSpPr>
          <p:nvPr/>
        </p:nvSpPr>
        <p:spPr bwMode="auto">
          <a:xfrm>
            <a:off x="1303338" y="2457450"/>
            <a:ext cx="6313487" cy="461963"/>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a:ea typeface="Helvetica Neue"/>
              <a:cs typeface="Helvetica Neue"/>
            </a:endParaRPr>
          </a:p>
        </p:txBody>
      </p:sp>
      <p:sp>
        <p:nvSpPr>
          <p:cNvPr id="40968" name="矩形 19"/>
          <p:cNvSpPr>
            <a:spLocks noChangeArrowheads="1"/>
          </p:cNvSpPr>
          <p:nvPr/>
        </p:nvSpPr>
        <p:spPr bwMode="auto">
          <a:xfrm>
            <a:off x="1000101" y="1989138"/>
            <a:ext cx="6099200" cy="4043543"/>
          </a:xfrm>
          <a:prstGeom prst="rect">
            <a:avLst/>
          </a:prstGeom>
          <a:noFill/>
          <a:ln w="9525">
            <a:noFill/>
            <a:miter lim="800000"/>
            <a:headEnd/>
            <a:tailEnd/>
          </a:ln>
        </p:spPr>
        <p:txBody>
          <a:bodyPr wrap="square">
            <a:spAutoFit/>
          </a:bodyPr>
          <a:lstStyle/>
          <a:p>
            <a:pPr algn="just">
              <a:lnSpc>
                <a:spcPct val="120000"/>
              </a:lnSpc>
            </a:pPr>
            <a:r>
              <a:rPr kumimoji="1" lang="en-US" altLang="zh-CN" sz="2400" dirty="0" smtClean="0">
                <a:latin typeface="Helvetica"/>
              </a:rPr>
              <a:t>First, Western parents cradle their children’s ____________ to insulate them from criticism. Chinese parents assume their kid is hardy enough to take the criticism. Second, Chinese parents believe their kids ______ them everything. Most Westerners don’t believe their offspring must show permanent ____________ to their parents. </a:t>
            </a:r>
            <a:endParaRPr kumimoji="1" lang="zh-CN" altLang="en-US" sz="2400" dirty="0">
              <a:latin typeface="Helvetica"/>
            </a:endParaRPr>
          </a:p>
        </p:txBody>
      </p:sp>
      <p:sp>
        <p:nvSpPr>
          <p:cNvPr id="16" name="Text Box 50"/>
          <p:cNvSpPr txBox="1">
            <a:spLocks noChangeArrowheads="1"/>
          </p:cNvSpPr>
          <p:nvPr/>
        </p:nvSpPr>
        <p:spPr bwMode="auto">
          <a:xfrm rot="10800000" flipV="1">
            <a:off x="2714612" y="2492896"/>
            <a:ext cx="2527300" cy="369888"/>
          </a:xfrm>
          <a:prstGeom prst="rect">
            <a:avLst/>
          </a:prstGeom>
          <a:noFill/>
          <a:ln w="9525" algn="ctr">
            <a:noFill/>
            <a:miter lim="800000"/>
            <a:headEnd/>
            <a:tailEnd/>
          </a:ln>
        </p:spPr>
        <p:txBody>
          <a:bodyPr lIns="0" tIns="0" rIns="0" bIns="0">
            <a:spAutoFit/>
          </a:bodyPr>
          <a:lstStyle/>
          <a:p>
            <a:pPr>
              <a:spcBef>
                <a:spcPct val="50000"/>
              </a:spcBef>
            </a:pPr>
            <a:r>
              <a:rPr kumimoji="1" lang="en-US" altLang="zh-CN" sz="2400" dirty="0" smtClean="0">
                <a:solidFill>
                  <a:srgbClr val="0070C0"/>
                </a:solidFill>
                <a:latin typeface="Helvetica"/>
              </a:rPr>
              <a:t>self-esteem</a:t>
            </a:r>
            <a:endParaRPr kumimoji="1" lang="en-US" altLang="zh-CN" sz="2400" dirty="0">
              <a:solidFill>
                <a:srgbClr val="0070C0"/>
              </a:solidFill>
              <a:latin typeface="Helvetica"/>
            </a:endParaRPr>
          </a:p>
        </p:txBody>
      </p:sp>
      <p:sp>
        <p:nvSpPr>
          <p:cNvPr id="21" name="Text Box 50"/>
          <p:cNvSpPr txBox="1">
            <a:spLocks noChangeArrowheads="1"/>
          </p:cNvSpPr>
          <p:nvPr/>
        </p:nvSpPr>
        <p:spPr bwMode="auto">
          <a:xfrm>
            <a:off x="2901960" y="4275146"/>
            <a:ext cx="812784" cy="368300"/>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owe </a:t>
            </a:r>
            <a:endParaRPr kumimoji="1" lang="en-US" altLang="zh-CN" sz="2400" dirty="0">
              <a:solidFill>
                <a:srgbClr val="0070C0"/>
              </a:solidFill>
              <a:latin typeface="Helvetica"/>
            </a:endParaRPr>
          </a:p>
        </p:txBody>
      </p:sp>
      <p:sp>
        <p:nvSpPr>
          <p:cNvPr id="23" name="Text Box 50"/>
          <p:cNvSpPr txBox="1">
            <a:spLocks noChangeArrowheads="1"/>
          </p:cNvSpPr>
          <p:nvPr/>
        </p:nvSpPr>
        <p:spPr bwMode="auto">
          <a:xfrm rot="10800000" flipV="1">
            <a:off x="4930303" y="5131370"/>
            <a:ext cx="1585913"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gratitude</a:t>
            </a:r>
            <a:endParaRPr kumimoji="1" lang="en-US" altLang="zh-CN" sz="2400" dirty="0">
              <a:solidFill>
                <a:srgbClr val="0070C0"/>
              </a:solidFill>
              <a:latin typeface="Helvetica"/>
            </a:endParaRPr>
          </a:p>
        </p:txBody>
      </p:sp>
      <p:sp>
        <p:nvSpPr>
          <p:cNvPr id="31" name="右箭头 30">
            <a:hlinkClick r:id="" action="ppaction://hlinkshowjump?jump=nextslide"/>
          </p:cNvPr>
          <p:cNvSpPr/>
          <p:nvPr/>
        </p:nvSpPr>
        <p:spPr>
          <a:xfrm>
            <a:off x="5500694" y="563844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3" name="组合 12"/>
          <p:cNvGrpSpPr>
            <a:grpSpLocks/>
          </p:cNvGrpSpPr>
          <p:nvPr/>
        </p:nvGrpSpPr>
        <p:grpSpPr bwMode="auto">
          <a:xfrm>
            <a:off x="-14288" y="3492"/>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1" grpId="0" autoUpdateAnimBg="0"/>
      <p:bldP spid="2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f700-00452559.tif"/>
          <p:cNvPicPr>
            <a:picLocks noChangeAspect="1"/>
          </p:cNvPicPr>
          <p:nvPr/>
        </p:nvPicPr>
        <p:blipFill>
          <a:blip r:embed="rId3" cstate="print"/>
          <a:stretch>
            <a:fillRect/>
          </a:stretch>
        </p:blipFill>
        <p:spPr>
          <a:xfrm>
            <a:off x="4766909" y="3500438"/>
            <a:ext cx="3737681" cy="2492375"/>
          </a:xfrm>
          <a:prstGeom prst="rect">
            <a:avLst/>
          </a:prstGeom>
          <a:ln>
            <a:noFill/>
          </a:ln>
          <a:effectLst>
            <a:outerShdw blurRad="292100" dist="139700" dir="2700000" algn="tl" rotWithShape="0">
              <a:srgbClr val="333333">
                <a:alpha val="65000"/>
              </a:srgbClr>
            </a:outerShdw>
          </a:effectLst>
        </p:spPr>
      </p:pic>
      <p:pic>
        <p:nvPicPr>
          <p:cNvPr id="37" name="Content Placeholder 3" descr="us48-wsu0840.jpg"/>
          <p:cNvPicPr>
            <a:picLocks noGrp="1" noChangeAspect="1"/>
          </p:cNvPicPr>
          <p:nvPr>
            <p:ph idx="1"/>
          </p:nvPr>
        </p:nvPicPr>
        <p:blipFill>
          <a:blip r:embed="rId4" cstate="print"/>
          <a:stretch>
            <a:fillRect/>
          </a:stretch>
        </p:blipFill>
        <p:spPr>
          <a:xfrm>
            <a:off x="6002208" y="1354138"/>
            <a:ext cx="2264034" cy="1509712"/>
          </a:xfrm>
          <a:effectLst>
            <a:outerShdw blurRad="292100" dist="139700" dir="2700000" algn="tl" rotWithShape="0">
              <a:srgbClr val="333333">
                <a:alpha val="65000"/>
              </a:srgbClr>
            </a:outerShdw>
          </a:effectLst>
        </p:spPr>
      </p:pic>
      <p:grpSp>
        <p:nvGrpSpPr>
          <p:cNvPr id="8196" name="组合 19"/>
          <p:cNvGrpSpPr>
            <a:grpSpLocks/>
          </p:cNvGrpSpPr>
          <p:nvPr/>
        </p:nvGrpSpPr>
        <p:grpSpPr bwMode="auto">
          <a:xfrm>
            <a:off x="0" y="0"/>
            <a:ext cx="9180512" cy="5381625"/>
            <a:chOff x="0" y="0"/>
            <a:chExt cx="9180512" cy="5381843"/>
          </a:xfrm>
        </p:grpSpPr>
        <p:sp>
          <p:nvSpPr>
            <p:cNvPr id="19" name="TextBox 18"/>
            <p:cNvSpPr txBox="1"/>
            <p:nvPr/>
          </p:nvSpPr>
          <p:spPr>
            <a:xfrm>
              <a:off x="715963" y="1844750"/>
              <a:ext cx="2324100" cy="615975"/>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0" y="0"/>
              <a:ext cx="9144000" cy="928708"/>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35" name="TextBox 34"/>
            <p:cNvSpPr txBox="1"/>
            <p:nvPr/>
          </p:nvSpPr>
          <p:spPr>
            <a:xfrm>
              <a:off x="1115616" y="260659"/>
              <a:ext cx="8064896" cy="43090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200" dirty="0" smtClean="0">
                  <a:effectLst>
                    <a:glow rad="101600">
                      <a:schemeClr val="tx1">
                        <a:alpha val="60000"/>
                      </a:schemeClr>
                    </a:glow>
                    <a:outerShdw blurRad="38100" dist="38100" dir="2700000" algn="tl">
                      <a:srgbClr val="000000">
                        <a:alpha val="43137"/>
                      </a:srgbClr>
                    </a:outerShdw>
                  </a:effectLst>
                </a:rPr>
                <a:t>Reflections of a Chinese mother in the West</a:t>
              </a:r>
              <a:endParaRPr lang="zh-CN" altLang="en-US" sz="2200" dirty="0" smtClean="0">
                <a:effectLst>
                  <a:glow rad="101600">
                    <a:schemeClr val="tx1">
                      <a:alpha val="60000"/>
                    </a:schemeClr>
                  </a:glow>
                  <a:outerShdw blurRad="38100" dist="38100" dir="2700000" algn="tl">
                    <a:srgbClr val="000000">
                      <a:alpha val="43137"/>
                    </a:srgbClr>
                  </a:outerShdw>
                </a:effectLst>
              </a:endParaRPr>
            </a:p>
          </p:txBody>
        </p:sp>
        <p:sp>
          <p:nvSpPr>
            <p:cNvPr id="8202" name="TextBox 35"/>
            <p:cNvSpPr txBox="1">
              <a:spLocks noChangeArrowheads="1"/>
            </p:cNvSpPr>
            <p:nvPr/>
          </p:nvSpPr>
          <p:spPr bwMode="auto">
            <a:xfrm>
              <a:off x="35496" y="332669"/>
              <a:ext cx="1122808" cy="338568"/>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18" name="Picture 6"/>
            <p:cNvPicPr>
              <a:picLocks noChangeAspect="1" noChangeArrowheads="1"/>
            </p:cNvPicPr>
            <p:nvPr/>
          </p:nvPicPr>
          <p:blipFill>
            <a:blip r:embed="rId5" cstate="print"/>
            <a:srcRect/>
            <a:stretch>
              <a:fillRect/>
            </a:stretch>
          </p:blipFill>
          <p:spPr bwMode="auto">
            <a:xfrm>
              <a:off x="611188" y="4753168"/>
              <a:ext cx="3603625" cy="628675"/>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6" action="ppaction://hlinksldjump"/>
            </p:cNvPr>
            <p:cNvPicPr>
              <a:picLocks noChangeAspect="1" noChangeArrowheads="1"/>
            </p:cNvPicPr>
            <p:nvPr/>
          </p:nvPicPr>
          <p:blipFill>
            <a:blip r:embed="rId7" cstate="print"/>
            <a:srcRect/>
            <a:stretch>
              <a:fillRect/>
            </a:stretch>
          </p:blipFill>
          <p:spPr bwMode="auto">
            <a:xfrm>
              <a:off x="611188" y="4032414"/>
              <a:ext cx="3603625" cy="625500"/>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8" action="ppaction://hlinksldjump"/>
            </p:cNvPr>
            <p:cNvPicPr>
              <a:picLocks noChangeAspect="1" noChangeArrowheads="1"/>
            </p:cNvPicPr>
            <p:nvPr/>
          </p:nvPicPr>
          <p:blipFill>
            <a:blip r:embed="rId9" cstate="print"/>
            <a:srcRect/>
            <a:stretch>
              <a:fillRect/>
            </a:stretch>
          </p:blipFill>
          <p:spPr bwMode="auto">
            <a:xfrm>
              <a:off x="569913" y="3357699"/>
              <a:ext cx="3644900" cy="668364"/>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10" action="ppaction://hlinksldjump"/>
            </p:cNvPr>
            <p:cNvPicPr>
              <a:picLocks noChangeAspect="1" noChangeArrowheads="1"/>
            </p:cNvPicPr>
            <p:nvPr/>
          </p:nvPicPr>
          <p:blipFill>
            <a:blip r:embed="rId11" cstate="print"/>
            <a:srcRect/>
            <a:stretch>
              <a:fillRect/>
            </a:stretch>
          </p:blipFill>
          <p:spPr bwMode="auto">
            <a:xfrm>
              <a:off x="569913" y="2708385"/>
              <a:ext cx="3644900" cy="619150"/>
            </a:xfrm>
            <a:prstGeom prst="rect">
              <a:avLst/>
            </a:prstGeom>
            <a:ln>
              <a:noFill/>
            </a:ln>
            <a:effectLst>
              <a:outerShdw blurRad="292100" dist="139700" dir="2700000" algn="tl" rotWithShape="0">
                <a:srgbClr val="333333">
                  <a:alpha val="65000"/>
                </a:srgbClr>
              </a:outerShdw>
            </a:effectLst>
            <a:extLst/>
          </p:spPr>
        </p:pic>
        <p:sp>
          <p:nvSpPr>
            <p:cNvPr id="8207" name="Rectangle 6">
              <a:hlinkClick r:id="rId12" action="ppaction://hlinksldjump"/>
            </p:cNvPr>
            <p:cNvSpPr>
              <a:spLocks noChangeArrowheads="1"/>
            </p:cNvSpPr>
            <p:nvPr/>
          </p:nvSpPr>
          <p:spPr bwMode="auto">
            <a:xfrm>
              <a:off x="569913" y="2824593"/>
              <a:ext cx="3859211"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Warming-up </a:t>
              </a:r>
              <a:r>
                <a:rPr lang="en-US" altLang="zh-CN" sz="2400" dirty="0" smtClean="0">
                  <a:solidFill>
                    <a:srgbClr val="000000"/>
                  </a:solidFill>
                  <a:latin typeface="Helvetica"/>
                </a:rPr>
                <a:t>activities</a:t>
              </a:r>
              <a:endParaRPr lang="en-US" altLang="zh-CN" sz="2400" dirty="0">
                <a:solidFill>
                  <a:srgbClr val="000000"/>
                </a:solidFill>
                <a:latin typeface="Helvetica"/>
              </a:endParaRPr>
            </a:p>
          </p:txBody>
        </p:sp>
        <p:sp>
          <p:nvSpPr>
            <p:cNvPr id="8208" name="Rectangle 10">
              <a:hlinkClick r:id="rId13" action="ppaction://hlinksldjump"/>
            </p:cNvPr>
            <p:cNvSpPr>
              <a:spLocks noChangeArrowheads="1"/>
            </p:cNvSpPr>
            <p:nvPr/>
          </p:nvSpPr>
          <p:spPr bwMode="auto">
            <a:xfrm>
              <a:off x="285720" y="3478213"/>
              <a:ext cx="3073394" cy="461962"/>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Text </a:t>
              </a:r>
              <a:r>
                <a:rPr lang="en-US" altLang="zh-CN" sz="2400" dirty="0" smtClean="0">
                  <a:solidFill>
                    <a:srgbClr val="000000"/>
                  </a:solidFill>
                  <a:latin typeface="Helvetica"/>
                </a:rPr>
                <a:t>study</a:t>
              </a:r>
              <a:endParaRPr lang="en-US" altLang="zh-CN" sz="2400" dirty="0">
                <a:solidFill>
                  <a:srgbClr val="000000"/>
                </a:solidFill>
                <a:latin typeface="Helvetica"/>
              </a:endParaRPr>
            </a:p>
          </p:txBody>
        </p:sp>
        <p:sp>
          <p:nvSpPr>
            <p:cNvPr id="8209" name="Rectangle 14">
              <a:hlinkClick r:id="rId6" action="ppaction://hlinksldjump"/>
            </p:cNvPr>
            <p:cNvSpPr>
              <a:spLocks noChangeArrowheads="1"/>
            </p:cNvSpPr>
            <p:nvPr/>
          </p:nvSpPr>
          <p:spPr bwMode="auto">
            <a:xfrm>
              <a:off x="323527" y="4119563"/>
              <a:ext cx="3891283"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Language </a:t>
              </a:r>
              <a:r>
                <a:rPr lang="en-US" altLang="zh-CN" sz="2400" dirty="0" smtClean="0">
                  <a:solidFill>
                    <a:srgbClr val="000000"/>
                  </a:solidFill>
                  <a:latin typeface="Helvetica"/>
                </a:rPr>
                <a:t>application</a:t>
              </a:r>
              <a:endParaRPr lang="en-US" altLang="zh-CN" sz="2400" dirty="0">
                <a:solidFill>
                  <a:srgbClr val="000000"/>
                </a:solidFill>
                <a:latin typeface="Helvetica"/>
              </a:endParaRPr>
            </a:p>
          </p:txBody>
        </p:sp>
        <p:sp>
          <p:nvSpPr>
            <p:cNvPr id="8210" name="TextBox 28">
              <a:hlinkClick r:id="rId14" action="ppaction://hlinksldjump"/>
            </p:cNvPr>
            <p:cNvSpPr txBox="1">
              <a:spLocks noChangeArrowheads="1"/>
            </p:cNvSpPr>
            <p:nvPr/>
          </p:nvSpPr>
          <p:spPr bwMode="auto">
            <a:xfrm>
              <a:off x="323528" y="4715075"/>
              <a:ext cx="3327401" cy="646331"/>
            </a:xfrm>
            <a:prstGeom prst="rect">
              <a:avLst/>
            </a:prstGeom>
            <a:noFill/>
            <a:ln w="9525">
              <a:noFill/>
              <a:miter lim="800000"/>
              <a:headEnd/>
              <a:tailEnd/>
            </a:ln>
          </p:spPr>
          <p:txBody>
            <a:bodyPr>
              <a:spAutoFit/>
            </a:bodyPr>
            <a:lstStyle/>
            <a:p>
              <a:pPr eaLnBrk="0" hangingPunct="0">
                <a:lnSpc>
                  <a:spcPct val="150000"/>
                </a:lnSpc>
              </a:pPr>
              <a:r>
                <a:rPr lang="en-US" altLang="zh-CN" sz="2400" dirty="0">
                  <a:solidFill>
                    <a:srgbClr val="000000"/>
                  </a:solidFill>
                  <a:latin typeface="Helvetica"/>
                </a:rPr>
                <a:t>   Summary</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3" cstate="print"/>
          <a:srcRect/>
          <a:stretch>
            <a:fillRect/>
          </a:stretch>
        </p:blipFill>
        <p:spPr bwMode="auto">
          <a:xfrm>
            <a:off x="12700" y="1071547"/>
            <a:ext cx="8988425" cy="5767404"/>
          </a:xfrm>
          <a:prstGeom prst="rect">
            <a:avLst/>
          </a:prstGeom>
          <a:noFill/>
          <a:ln w="9525" algn="ctr">
            <a:noFill/>
            <a:miter lim="800000"/>
            <a:headEnd/>
            <a:tailEnd/>
          </a:ln>
        </p:spPr>
      </p:pic>
      <p:sp>
        <p:nvSpPr>
          <p:cNvPr id="41987" name="TextBox 19"/>
          <p:cNvSpPr txBox="1">
            <a:spLocks noChangeArrowheads="1"/>
          </p:cNvSpPr>
          <p:nvPr/>
        </p:nvSpPr>
        <p:spPr bwMode="auto">
          <a:xfrm>
            <a:off x="1862138" y="1571625"/>
            <a:ext cx="1800225" cy="461963"/>
          </a:xfrm>
          <a:prstGeom prst="rect">
            <a:avLst/>
          </a:prstGeom>
          <a:noFill/>
          <a:ln w="9525">
            <a:noFill/>
            <a:miter lim="800000"/>
            <a:headEnd/>
            <a:tailEnd/>
          </a:ln>
        </p:spPr>
        <p:txBody>
          <a:bodyPr>
            <a:spAutoFit/>
          </a:bodyPr>
          <a:lstStyle/>
          <a:p>
            <a:endParaRPr lang="zh-CN" altLang="en-US" sz="2400" b="1">
              <a:latin typeface="Helvetica"/>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41991" name="矩形 18"/>
          <p:cNvSpPr>
            <a:spLocks noChangeArrowheads="1"/>
          </p:cNvSpPr>
          <p:nvPr/>
        </p:nvSpPr>
        <p:spPr bwMode="auto">
          <a:xfrm>
            <a:off x="1135063" y="2528888"/>
            <a:ext cx="6313487" cy="461962"/>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a:ea typeface="Helvetica Neue"/>
              <a:cs typeface="Helvetica Neue"/>
            </a:endParaRPr>
          </a:p>
        </p:txBody>
      </p:sp>
      <p:sp>
        <p:nvSpPr>
          <p:cNvPr id="41992" name="矩形 19"/>
          <p:cNvSpPr>
            <a:spLocks noChangeArrowheads="1"/>
          </p:cNvSpPr>
          <p:nvPr/>
        </p:nvSpPr>
        <p:spPr bwMode="auto">
          <a:xfrm>
            <a:off x="901719" y="1794296"/>
            <a:ext cx="6456363" cy="4154984"/>
          </a:xfrm>
          <a:prstGeom prst="rect">
            <a:avLst/>
          </a:prstGeom>
          <a:noFill/>
          <a:ln w="9525">
            <a:noFill/>
            <a:miter lim="800000"/>
            <a:headEnd/>
            <a:tailEnd/>
          </a:ln>
        </p:spPr>
        <p:txBody>
          <a:bodyPr wrap="square">
            <a:spAutoFit/>
          </a:bodyPr>
          <a:lstStyle/>
          <a:p>
            <a:pPr>
              <a:lnSpc>
                <a:spcPct val="110000"/>
              </a:lnSpc>
            </a:pPr>
            <a:r>
              <a:rPr kumimoji="1" lang="en-US" altLang="zh-CN" sz="2400" dirty="0" smtClean="0">
                <a:latin typeface="Helvetica"/>
              </a:rPr>
              <a:t>Third, Chinese parents consider they know what’s best for their children and therefore have ultimate _____________ their children’s desires and preferences.</a:t>
            </a:r>
          </a:p>
          <a:p>
            <a:pPr>
              <a:lnSpc>
                <a:spcPct val="110000"/>
              </a:lnSpc>
            </a:pPr>
            <a:r>
              <a:rPr kumimoji="1" lang="en-US" altLang="zh-CN" sz="2400" dirty="0" smtClean="0">
                <a:latin typeface="Helvetica"/>
              </a:rPr>
              <a:t>    Of course there is also some _______ </a:t>
            </a:r>
          </a:p>
          <a:p>
            <a:pPr>
              <a:lnSpc>
                <a:spcPct val="110000"/>
              </a:lnSpc>
            </a:pPr>
            <a:r>
              <a:rPr kumimoji="1" lang="en-US" altLang="zh-CN" sz="2400" dirty="0" smtClean="0">
                <a:latin typeface="Helvetica"/>
              </a:rPr>
              <a:t>All decent parents want to do what’s best for their children. It’s the ____________ that’s different. The Chinese parenting method is more practical and  _______  because it can better prepare their children for the future.</a:t>
            </a:r>
            <a:endParaRPr kumimoji="1" lang="zh-CN" altLang="en-US" sz="2400" dirty="0" smtClean="0">
              <a:latin typeface="Helvetica"/>
            </a:endParaRPr>
          </a:p>
        </p:txBody>
      </p:sp>
      <p:sp>
        <p:nvSpPr>
          <p:cNvPr id="25" name="Text Box 50"/>
          <p:cNvSpPr txBox="1">
            <a:spLocks noChangeArrowheads="1"/>
          </p:cNvSpPr>
          <p:nvPr/>
        </p:nvSpPr>
        <p:spPr bwMode="auto">
          <a:xfrm rot="10800000" flipV="1">
            <a:off x="3077516" y="2636912"/>
            <a:ext cx="2214564"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authority over</a:t>
            </a:r>
            <a:endParaRPr kumimoji="1" lang="en-US" altLang="zh-CN" sz="2400" dirty="0">
              <a:solidFill>
                <a:srgbClr val="0070C0"/>
              </a:solidFill>
              <a:latin typeface="Helvetica"/>
            </a:endParaRPr>
          </a:p>
        </p:txBody>
      </p:sp>
      <p:sp>
        <p:nvSpPr>
          <p:cNvPr id="26" name="Text Box 50"/>
          <p:cNvSpPr txBox="1">
            <a:spLocks noChangeArrowheads="1"/>
          </p:cNvSpPr>
          <p:nvPr/>
        </p:nvSpPr>
        <p:spPr bwMode="auto">
          <a:xfrm rot="10800000" flipV="1">
            <a:off x="5472335" y="3420740"/>
            <a:ext cx="1331913" cy="368300"/>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overlap</a:t>
            </a:r>
            <a:r>
              <a:rPr kumimoji="1" lang="en-US" altLang="zh-CN" sz="2400" dirty="0" smtClean="0">
                <a:solidFill>
                  <a:srgbClr val="FFC000"/>
                </a:solidFill>
                <a:latin typeface="Helvetica"/>
              </a:rPr>
              <a:t> </a:t>
            </a:r>
            <a:endParaRPr kumimoji="1" lang="en-US" altLang="zh-CN" sz="2400" dirty="0">
              <a:solidFill>
                <a:srgbClr val="FFC000"/>
              </a:solidFill>
              <a:latin typeface="Helvetica"/>
            </a:endParaRPr>
          </a:p>
        </p:txBody>
      </p:sp>
      <p:sp>
        <p:nvSpPr>
          <p:cNvPr id="27" name="Text Box 50"/>
          <p:cNvSpPr txBox="1">
            <a:spLocks noChangeArrowheads="1"/>
          </p:cNvSpPr>
          <p:nvPr/>
        </p:nvSpPr>
        <p:spPr bwMode="auto">
          <a:xfrm>
            <a:off x="4067944" y="4283804"/>
            <a:ext cx="2000255" cy="369332"/>
          </a:xfrm>
          <a:prstGeom prst="rect">
            <a:avLst/>
          </a:prstGeom>
          <a:noFill/>
          <a:ln w="9525" algn="ctr">
            <a:noFill/>
            <a:miter lim="800000"/>
            <a:headEnd/>
            <a:tailEnd/>
          </a:ln>
        </p:spPr>
        <p:txBody>
          <a:bodyPr wrap="square" lIns="0" tIns="0" rIns="0" bIns="0">
            <a:spAutoFit/>
          </a:bodyPr>
          <a:lstStyle/>
          <a:p>
            <a:pPr>
              <a:spcBef>
                <a:spcPct val="50000"/>
              </a:spcBef>
            </a:pPr>
            <a:r>
              <a:rPr kumimoji="1" lang="en-US" altLang="zh-CN" sz="2400" dirty="0" smtClean="0">
                <a:solidFill>
                  <a:srgbClr val="0070C0"/>
                </a:solidFill>
                <a:latin typeface="Helvetica"/>
              </a:rPr>
              <a:t>methodology</a:t>
            </a:r>
            <a:endParaRPr kumimoji="1" lang="en-US" altLang="zh-CN" sz="2400" dirty="0">
              <a:solidFill>
                <a:srgbClr val="0070C0"/>
              </a:solidFill>
              <a:latin typeface="Helvetica"/>
            </a:endParaRPr>
          </a:p>
        </p:txBody>
      </p:sp>
      <p:sp>
        <p:nvSpPr>
          <p:cNvPr id="28" name="Text Box 50"/>
          <p:cNvSpPr txBox="1">
            <a:spLocks noChangeArrowheads="1"/>
          </p:cNvSpPr>
          <p:nvPr/>
        </p:nvSpPr>
        <p:spPr bwMode="auto">
          <a:xfrm>
            <a:off x="3660778" y="5059377"/>
            <a:ext cx="1339850" cy="369887"/>
          </a:xfrm>
          <a:prstGeom prst="rect">
            <a:avLst/>
          </a:prstGeom>
          <a:noFill/>
          <a:ln w="9525" algn="ctr">
            <a:noFill/>
            <a:miter lim="800000"/>
            <a:headEnd/>
            <a:tailEnd/>
          </a:ln>
        </p:spPr>
        <p:txBody>
          <a:bodyPr lIns="0" tIns="0" rIns="0" bIns="0">
            <a:spAutoFit/>
          </a:bodyPr>
          <a:lstStyle/>
          <a:p>
            <a:pPr>
              <a:spcBef>
                <a:spcPct val="50000"/>
              </a:spcBef>
            </a:pPr>
            <a:r>
              <a:rPr kumimoji="1" lang="en-US" altLang="zh-CN" sz="2400" dirty="0" smtClean="0">
                <a:solidFill>
                  <a:srgbClr val="0070C0"/>
                </a:solidFill>
                <a:latin typeface="Helvetica"/>
              </a:rPr>
              <a:t>effective</a:t>
            </a:r>
            <a:endParaRPr kumimoji="1" lang="en-US" altLang="zh-CN" sz="2400" dirty="0">
              <a:solidFill>
                <a:srgbClr val="0070C0"/>
              </a:solidFill>
              <a:latin typeface="Helvetica"/>
            </a:endParaRPr>
          </a:p>
        </p:txBody>
      </p:sp>
      <p:pic>
        <p:nvPicPr>
          <p:cNvPr id="42000"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3" name="组合 12"/>
          <p:cNvGrpSpPr>
            <a:grpSpLocks/>
          </p:cNvGrpSpPr>
          <p:nvPr/>
        </p:nvGrpSpPr>
        <p:grpSpPr bwMode="auto">
          <a:xfrm>
            <a:off x="-14288" y="3492"/>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cs typeface="+mn-cs"/>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cs typeface="+mn-cs"/>
              </a:endParaRPr>
            </a:p>
          </p:txBody>
        </p:sp>
        <p:pic>
          <p:nvPicPr>
            <p:cNvPr id="15"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288" y="-27384"/>
              <a:ext cx="4394201"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7"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2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ext uri="{D42A27DB-BD31-4B8C-83A1-F6EECF244321}">
                <p14:modId xmlns:p14="http://schemas.microsoft.com/office/powerpoint/2010/main" xmlns="" val="592887179"/>
              </p:ext>
            </p:extLst>
          </p:nvPr>
        </p:nvGraphicFramePr>
        <p:xfrm>
          <a:off x="214282" y="1500174"/>
          <a:ext cx="8715409" cy="3808978"/>
        </p:xfrm>
        <a:graphic>
          <a:graphicData uri="http://schemas.openxmlformats.org/drawingml/2006/table">
            <a:tbl>
              <a:tblPr firstRow="1" bandRow="1">
                <a:tableStyleId>{93296810-A885-4BE3-A3E7-6D5BEEA58F35}</a:tableStyleId>
              </a:tblPr>
              <a:tblGrid>
                <a:gridCol w="4507969"/>
                <a:gridCol w="4207440"/>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1. dispense with </a:t>
                      </a:r>
                      <a:endParaRPr lang="zh-CN" altLang="zh-CN" sz="2600" kern="1200" dirty="0" smtClean="0">
                        <a:solidFill>
                          <a:schemeClr val="dk1"/>
                        </a:solidFill>
                        <a:latin typeface="Helvetica"/>
                        <a:ea typeface="+mn-ea"/>
                        <a:cs typeface="+mn-cs"/>
                      </a:endParaRPr>
                    </a:p>
                  </a:txBody>
                  <a:tcPr marL="68580" marR="68580" marT="0" marB="0"/>
                </a:tc>
                <a:tc>
                  <a:txBody>
                    <a:bodyPr/>
                    <a:lstStyle/>
                    <a:p>
                      <a:pPr algn="l">
                        <a:lnSpc>
                          <a:spcPct val="125000"/>
                        </a:lnSpc>
                        <a:spcBef>
                          <a:spcPts val="375"/>
                        </a:spcBef>
                        <a:spcAft>
                          <a:spcPts val="375"/>
                        </a:spcAft>
                      </a:pPr>
                      <a:r>
                        <a:rPr lang="zh-CN" altLang="en-US" sz="2400" b="0" kern="1200" dirty="0" smtClean="0">
                          <a:solidFill>
                            <a:schemeClr val="dk1"/>
                          </a:solidFill>
                          <a:latin typeface="华文楷体" pitchFamily="2" charset="-122"/>
                          <a:ea typeface="华文楷体" pitchFamily="2" charset="-122"/>
                          <a:cs typeface="+mn-cs"/>
                        </a:rPr>
                        <a:t>摒弃；不用（做）</a:t>
                      </a:r>
                    </a:p>
                  </a:txBody>
                  <a:tcPr marL="68580" marR="68580" marT="0" marB="0"/>
                </a:tc>
              </a:tr>
              <a:tr h="412442">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2. in terms of</a:t>
                      </a:r>
                      <a:endParaRPr lang="zh-CN" altLang="zh-CN" sz="2600" kern="1200" dirty="0" smtClean="0">
                        <a:solidFill>
                          <a:schemeClr val="dk1"/>
                        </a:solidFill>
                        <a:latin typeface="Helvetica"/>
                        <a:ea typeface="+mn-ea"/>
                        <a:cs typeface="+mn-cs"/>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从…方面说来</a:t>
                      </a:r>
                    </a:p>
                  </a:txBody>
                  <a:tcPr marL="68580" marR="68580" marT="0" marB="0"/>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3. insulate sb. /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 from</a:t>
                      </a:r>
                    </a:p>
                    <a:p>
                      <a:pPr marL="361950" indent="-361950" algn="l" defTabSz="914400" rtl="0" eaLnBrk="1" latinLnBrk="0" hangingPunct="1">
                        <a:spcAft>
                          <a:spcPts val="0"/>
                        </a:spcAft>
                      </a:pPr>
                      <a:r>
                        <a:rPr lang="en-US" altLang="zh-CN" sz="2600" kern="1200" dirty="0" smtClean="0">
                          <a:solidFill>
                            <a:schemeClr val="dk1"/>
                          </a:solidFill>
                          <a:latin typeface="Helvetica"/>
                          <a:ea typeface="+mn-ea"/>
                          <a:cs typeface="+mn-cs"/>
                        </a:rPr>
                        <a:t>    / against</a:t>
                      </a:r>
                      <a:endParaRPr lang="zh-CN" altLang="zh-CN" sz="26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chemeClr val="dk1"/>
                          </a:solidFill>
                          <a:latin typeface="华文楷体" pitchFamily="2" charset="-122"/>
                          <a:ea typeface="华文楷体" pitchFamily="2" charset="-122"/>
                          <a:cs typeface="+mn-cs"/>
                        </a:rPr>
                        <a:t>使免除（不愉快的经历）；</a:t>
                      </a:r>
                      <a:endParaRPr lang="en-US" altLang="zh-CN" sz="2400" b="0" kern="1200" dirty="0" smtClean="0">
                        <a:solidFill>
                          <a:schemeClr val="dk1"/>
                        </a:solidFill>
                        <a:latin typeface="华文楷体" pitchFamily="2" charset="-122"/>
                        <a:ea typeface="华文楷体" pitchFamily="2" charset="-122"/>
                        <a:cs typeface="+mn-cs"/>
                      </a:endParaRPr>
                    </a:p>
                    <a:p>
                      <a:pPr algn="just">
                        <a:spcAft>
                          <a:spcPts val="0"/>
                        </a:spcAft>
                      </a:pPr>
                      <a:r>
                        <a:rPr lang="zh-CN" altLang="en-US" sz="2400" b="0" kern="1200" dirty="0" smtClean="0">
                          <a:solidFill>
                            <a:schemeClr val="dk1"/>
                          </a:solidFill>
                          <a:latin typeface="华文楷体" pitchFamily="2" charset="-122"/>
                          <a:ea typeface="华文楷体" pitchFamily="2" charset="-122"/>
                          <a:cs typeface="+mn-cs"/>
                        </a:rPr>
                        <a:t>使免受</a:t>
                      </a:r>
                    </a:p>
                  </a:txBody>
                  <a:tcPr marL="68580" marR="68580" marT="0" marB="0"/>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4. irrespective of</a:t>
                      </a:r>
                      <a:endParaRPr lang="zh-CN" altLang="zh-CN" sz="26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chemeClr val="dk1"/>
                          </a:solidFill>
                          <a:latin typeface="华文楷体" pitchFamily="2" charset="-122"/>
                          <a:ea typeface="华文楷体" pitchFamily="2" charset="-122"/>
                          <a:cs typeface="+mn-cs"/>
                        </a:rPr>
                        <a:t>不受某事物影响；不问某事物</a:t>
                      </a:r>
                    </a:p>
                  </a:txBody>
                  <a:tcPr marL="68580" marR="68580" marT="0" marB="0"/>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5. have authority over</a:t>
                      </a:r>
                      <a:endParaRPr lang="zh-CN" altLang="zh-CN" sz="26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chemeClr val="dk1"/>
                          </a:solidFill>
                          <a:latin typeface="华文楷体" pitchFamily="2" charset="-122"/>
                          <a:ea typeface="华文楷体" pitchFamily="2" charset="-122"/>
                          <a:cs typeface="+mn-cs"/>
                        </a:rPr>
                        <a:t>具有对…的管辖权</a:t>
                      </a:r>
                    </a:p>
                  </a:txBody>
                  <a:tcPr marL="68580" marR="68580" marT="0" marB="0"/>
                </a:tc>
              </a:tr>
              <a:tr h="433348">
                <a:tc>
                  <a:txBody>
                    <a:bodyPr/>
                    <a:lstStyle/>
                    <a:p>
                      <a:pPr marL="0" algn="l" defTabSz="914400" rtl="0" eaLnBrk="1" latinLnBrk="0" hangingPunct="1">
                        <a:spcAft>
                          <a:spcPts val="0"/>
                        </a:spcAft>
                      </a:pPr>
                      <a:r>
                        <a:rPr lang="en-US" altLang="zh-CN" sz="2600" kern="1200" dirty="0" smtClean="0">
                          <a:solidFill>
                            <a:schemeClr val="dk1"/>
                          </a:solidFill>
                          <a:latin typeface="Helvetica"/>
                          <a:ea typeface="+mn-ea"/>
                          <a:cs typeface="+mn-cs"/>
                        </a:rPr>
                        <a:t>6. have a high/low / good /   </a:t>
                      </a:r>
                    </a:p>
                    <a:p>
                      <a:pPr marL="0" algn="l" defTabSz="914400" rtl="0" eaLnBrk="1" latinLnBrk="0" hangingPunct="1">
                        <a:spcAft>
                          <a:spcPts val="0"/>
                        </a:spcAft>
                      </a:pPr>
                      <a:r>
                        <a:rPr lang="en-US" altLang="zh-CN" sz="2600" kern="1200" dirty="0" smtClean="0">
                          <a:solidFill>
                            <a:schemeClr val="dk1"/>
                          </a:solidFill>
                          <a:latin typeface="Helvetica"/>
                          <a:ea typeface="+mn-ea"/>
                          <a:cs typeface="+mn-cs"/>
                        </a:rPr>
                        <a:t>    bad opinion of sb. /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 </a:t>
                      </a:r>
                      <a:endParaRPr lang="zh-CN" altLang="zh-CN" sz="2600" kern="1200" dirty="0" smtClean="0">
                        <a:solidFill>
                          <a:schemeClr val="dk1"/>
                        </a:solidFill>
                        <a:latin typeface="Helvetica"/>
                        <a:ea typeface="+mn-ea"/>
                        <a:cs typeface="+mn-cs"/>
                      </a:endParaRPr>
                    </a:p>
                  </a:txBody>
                  <a:tcPr marL="68580" marR="68580" marT="0" marB="0"/>
                </a:tc>
                <a:tc>
                  <a:txBody>
                    <a:bodyPr/>
                    <a:lstStyle/>
                    <a:p>
                      <a:pPr algn="just">
                        <a:spcAft>
                          <a:spcPts val="0"/>
                        </a:spcAft>
                      </a:pPr>
                      <a:r>
                        <a:rPr lang="zh-CN" altLang="en-US" sz="2400" b="0" kern="1200" dirty="0" smtClean="0">
                          <a:solidFill>
                            <a:schemeClr val="dk1"/>
                          </a:solidFill>
                          <a:latin typeface="华文楷体" pitchFamily="2" charset="-122"/>
                          <a:ea typeface="华文楷体" pitchFamily="2" charset="-122"/>
                          <a:cs typeface="+mn-cs"/>
                        </a:rPr>
                        <a:t>对（某人或某事）有（很高、很低、很好、很坏的）评价</a:t>
                      </a:r>
                    </a:p>
                  </a:txBody>
                  <a:tcPr marL="68580" marR="68580" marT="0" marB="0"/>
                </a:tc>
              </a:tr>
            </a:tbl>
          </a:graphicData>
        </a:graphic>
      </p:graphicFrame>
      <p:grpSp>
        <p:nvGrpSpPr>
          <p:cNvPr id="5" name="组合 4"/>
          <p:cNvGrpSpPr>
            <a:grpSpLocks/>
          </p:cNvGrpSpPr>
          <p:nvPr/>
        </p:nvGrpSpPr>
        <p:grpSpPr bwMode="auto">
          <a:xfrm>
            <a:off x="-14288" y="44226"/>
            <a:ext cx="7115176" cy="1152526"/>
            <a:chOff x="-14288" y="-27384"/>
            <a:chExt cx="7115715" cy="1152525"/>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8" name="矩形 7"/>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016000" y="1640742"/>
            <a:ext cx="2541588" cy="461665"/>
          </a:xfrm>
          <a:prstGeom prst="rect">
            <a:avLst/>
          </a:prstGeom>
          <a:noFill/>
          <a:ln w="9525">
            <a:noFill/>
            <a:miter lim="800000"/>
            <a:headEnd/>
            <a:tailEnd/>
          </a:ln>
        </p:spPr>
        <p:txBody>
          <a:bodyPr>
            <a:spAutoFit/>
          </a:bodyPr>
          <a:lstStyle/>
          <a:p>
            <a:pPr lvl="0"/>
            <a:r>
              <a:rPr lang="zh-CN" altLang="en-US" sz="2400" b="1" dirty="0" smtClean="0">
                <a:solidFill>
                  <a:srgbClr val="000000"/>
                </a:solidFill>
                <a:latin typeface="华文楷体" pitchFamily="2" charset="-122"/>
                <a:ea typeface="华文楷体" pitchFamily="2" charset="-122"/>
              </a:rPr>
              <a:t>摒弃；不用（做）</a:t>
            </a:r>
            <a:endParaRPr lang="zh-CN" altLang="en-US" sz="2400" b="1" dirty="0">
              <a:solidFill>
                <a:srgbClr val="000000"/>
              </a:solidFill>
              <a:latin typeface="华文楷体" pitchFamily="2" charset="-122"/>
              <a:ea typeface="华文楷体" pitchFamily="2" charset="-122"/>
            </a:endParaRPr>
          </a:p>
        </p:txBody>
      </p:sp>
      <p:sp>
        <p:nvSpPr>
          <p:cNvPr id="13" name="文本框 5"/>
          <p:cNvSpPr txBox="1"/>
          <p:nvPr/>
        </p:nvSpPr>
        <p:spPr>
          <a:xfrm>
            <a:off x="952453" y="4214818"/>
            <a:ext cx="4691117"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latin typeface="+mn-lt"/>
                <a:ea typeface="+mn-ea"/>
              </a:rPr>
              <a:t>be thrifty / dispense with / luxuries</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1000100" y="4786313"/>
            <a:ext cx="6978650" cy="2234458"/>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dirty="0" smtClean="0">
                <a:latin typeface="Helvetica"/>
              </a:rPr>
              <a:t>Young people should learn to be thrifty, </a:t>
            </a:r>
            <a:r>
              <a:rPr kumimoji="1" lang="en-US" altLang="zh-CN" sz="2400" b="1" dirty="0" smtClean="0">
                <a:solidFill>
                  <a:srgbClr val="FF6600"/>
                </a:solidFill>
                <a:latin typeface="Helvetica"/>
              </a:rPr>
              <a:t>dispense with </a:t>
            </a:r>
            <a:r>
              <a:rPr kumimoji="1" lang="en-US" altLang="zh-CN" sz="2400" dirty="0" smtClean="0">
                <a:latin typeface="Helvetica"/>
              </a:rPr>
              <a:t>all unnecessary luxuries. </a:t>
            </a:r>
            <a:endParaRPr kumimoji="1" lang="zh-CN" altLang="en-US" sz="2400" dirty="0" smtClean="0">
              <a:latin typeface="Helvetica"/>
            </a:endParaRPr>
          </a:p>
          <a:p>
            <a:pPr>
              <a:lnSpc>
                <a:spcPct val="120000"/>
              </a:lnSpc>
              <a:spcBef>
                <a:spcPct val="50000"/>
              </a:spcBef>
            </a:pPr>
            <a:endParaRPr kumimoji="1" lang="en-US" altLang="zh-CN" sz="2400" dirty="0">
              <a:latin typeface="Helvetica"/>
            </a:endParaRPr>
          </a:p>
          <a:p>
            <a:pPr>
              <a:lnSpc>
                <a:spcPct val="120000"/>
              </a:lnSpc>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357813" y="1640413"/>
            <a:ext cx="3367087" cy="492443"/>
          </a:xfrm>
          <a:prstGeom prst="rect">
            <a:avLst/>
          </a:prstGeom>
          <a:noFill/>
          <a:ln w="9525">
            <a:noFill/>
            <a:miter lim="800000"/>
            <a:headEnd/>
            <a:tailEnd/>
          </a:ln>
        </p:spPr>
        <p:txBody>
          <a:bodyPr wrap="square">
            <a:spAutoFit/>
          </a:bodyPr>
          <a:lstStyle/>
          <a:p>
            <a:pPr>
              <a:spcBef>
                <a:spcPct val="50000"/>
              </a:spcBef>
            </a:pPr>
            <a:r>
              <a:rPr lang="en-US" altLang="zh-CN" sz="2600" b="1" dirty="0" smtClean="0">
                <a:latin typeface="Helvetica"/>
              </a:rPr>
              <a:t>to dispense with</a:t>
            </a:r>
            <a:endParaRPr lang="en-US" altLang="zh-CN" sz="2600" b="1" dirty="0">
              <a:latin typeface="Helvetica"/>
            </a:endParaRPr>
          </a:p>
        </p:txBody>
      </p:sp>
      <p:sp>
        <p:nvSpPr>
          <p:cNvPr id="2" name="TextBox 1"/>
          <p:cNvSpPr txBox="1"/>
          <p:nvPr/>
        </p:nvSpPr>
        <p:spPr>
          <a:xfrm>
            <a:off x="3716338"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413" y="2643188"/>
            <a:ext cx="18272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28662" y="3146425"/>
            <a:ext cx="6715147"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年轻人应该学会节俭，摒弃一切不必要的奢侈品。</a:t>
            </a:r>
            <a:endParaRPr lang="en-US" altLang="zh-CN" sz="2400" dirty="0">
              <a:latin typeface="华文行楷" pitchFamily="2" charset="-122"/>
              <a:ea typeface="华文行楷" pitchFamily="2" charset="-122"/>
            </a:endParaRPr>
          </a:p>
          <a:p>
            <a:endParaRPr lang="zh-CN" altLang="en-US" sz="2400" dirty="0">
              <a:latin typeface="华文行楷" pitchFamily="2" charset="-122"/>
              <a:ea typeface="华文行楷" pitchFamily="2" charset="-122"/>
            </a:endParaRPr>
          </a:p>
        </p:txBody>
      </p:sp>
      <p:sp>
        <p:nvSpPr>
          <p:cNvPr id="25" name="TextBox 24"/>
          <p:cNvSpPr txBox="1"/>
          <p:nvPr/>
        </p:nvSpPr>
        <p:spPr>
          <a:xfrm>
            <a:off x="928688" y="3714752"/>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44226"/>
            <a:ext cx="7115176" cy="1152526"/>
            <a:chOff x="-14288" y="-27384"/>
            <a:chExt cx="7115715" cy="1152525"/>
          </a:xfrm>
        </p:grpSpPr>
        <p:pic>
          <p:nvPicPr>
            <p:cNvPr id="17"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5"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9" name="矩形 18"/>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538163" y="1857365"/>
            <a:ext cx="8296275" cy="5000660"/>
          </a:xfrm>
          <a:prstGeom prst="rect">
            <a:avLst/>
          </a:prstGeom>
          <a:noFill/>
          <a:ln w="9525">
            <a:noFill/>
            <a:miter lim="800000"/>
            <a:headEnd/>
            <a:tailEnd/>
          </a:ln>
        </p:spPr>
      </p:pic>
      <p:sp>
        <p:nvSpPr>
          <p:cNvPr id="8" name="TextBox 7"/>
          <p:cNvSpPr txBox="1">
            <a:spLocks noChangeArrowheads="1"/>
          </p:cNvSpPr>
          <p:nvPr/>
        </p:nvSpPr>
        <p:spPr bwMode="auto">
          <a:xfrm>
            <a:off x="1214414" y="1311151"/>
            <a:ext cx="2524121"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从</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方面说来</a:t>
            </a:r>
          </a:p>
        </p:txBody>
      </p:sp>
      <p:sp>
        <p:nvSpPr>
          <p:cNvPr id="13" name="文本框 5"/>
          <p:cNvSpPr txBox="1"/>
          <p:nvPr/>
        </p:nvSpPr>
        <p:spPr>
          <a:xfrm>
            <a:off x="1271588" y="4119463"/>
            <a:ext cx="5829300"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expense accounts / an unwanted headache</a:t>
            </a:r>
            <a:r>
              <a:rPr lang="en-US" altLang="zh-CN" sz="2400" dirty="0">
                <a:latin typeface="+mn-lt"/>
                <a:ea typeface="+mn-ea"/>
              </a:rPr>
              <a:t>)</a:t>
            </a:r>
          </a:p>
        </p:txBody>
      </p:sp>
      <p:sp>
        <p:nvSpPr>
          <p:cNvPr id="14" name="TextBox 8"/>
          <p:cNvSpPr txBox="1">
            <a:spLocks noChangeArrowheads="1"/>
          </p:cNvSpPr>
          <p:nvPr/>
        </p:nvSpPr>
        <p:spPr bwMode="auto">
          <a:xfrm>
            <a:off x="1271588" y="4714884"/>
            <a:ext cx="6600825" cy="2677656"/>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For many businesses the administration of employees’ expense accounts can be an unwanted headache, both </a:t>
            </a:r>
            <a:r>
              <a:rPr kumimoji="1" lang="en-US" altLang="zh-CN" sz="2400" b="1" dirty="0">
                <a:solidFill>
                  <a:srgbClr val="FF6600"/>
                </a:solidFill>
                <a:latin typeface="Helvetica"/>
              </a:rPr>
              <a:t>in terms of </a:t>
            </a:r>
            <a:r>
              <a:rPr kumimoji="1" lang="en-US" altLang="zh-CN" sz="2400" dirty="0" smtClean="0">
                <a:latin typeface="Helvetica"/>
              </a:rPr>
              <a:t>time spent and cost.</a:t>
            </a:r>
            <a:endParaRPr kumimoji="1" lang="zh-CN" altLang="en-US" sz="2400" dirty="0" smtClean="0">
              <a:latin typeface="Helvetica"/>
            </a:endParaRPr>
          </a:p>
          <a:p>
            <a:pPr>
              <a:spcBef>
                <a:spcPct val="50000"/>
              </a:spcBef>
            </a:pPr>
            <a:endParaRPr kumimoji="1" lang="en-US" altLang="zh-CN" sz="2400" dirty="0">
              <a:latin typeface="Helvetica"/>
            </a:endParaRPr>
          </a:p>
          <a:p>
            <a:pPr>
              <a:spcBef>
                <a:spcPct val="50000"/>
              </a:spcBef>
            </a:pPr>
            <a:endParaRPr kumimoji="1" lang="en-US" altLang="zh-CN" sz="2400" dirty="0">
              <a:latin typeface="Helvetica"/>
            </a:endParaRPr>
          </a:p>
        </p:txBody>
      </p:sp>
      <p:sp>
        <p:nvSpPr>
          <p:cNvPr id="16" name="TextBox 15"/>
          <p:cNvSpPr txBox="1">
            <a:spLocks noChangeArrowheads="1"/>
          </p:cNvSpPr>
          <p:nvPr/>
        </p:nvSpPr>
        <p:spPr bwMode="auto">
          <a:xfrm>
            <a:off x="5357818" y="1285860"/>
            <a:ext cx="2090757" cy="492443"/>
          </a:xfrm>
          <a:prstGeom prst="rect">
            <a:avLst/>
          </a:prstGeom>
          <a:noFill/>
          <a:ln w="9525" algn="ctr">
            <a:noFill/>
            <a:miter lim="800000"/>
            <a:headEnd/>
            <a:tailEnd/>
          </a:ln>
        </p:spPr>
        <p:txBody>
          <a:bodyPr wrap="square">
            <a:spAutoFit/>
          </a:bodyPr>
          <a:lstStyle/>
          <a:p>
            <a:r>
              <a:rPr lang="en-US" altLang="zh-CN" sz="2600" b="1" dirty="0" smtClean="0">
                <a:latin typeface="Helvetica"/>
              </a:rPr>
              <a:t>in terms of</a:t>
            </a:r>
            <a:endParaRPr lang="en-US" altLang="zh-CN" sz="2600" b="1" dirty="0">
              <a:latin typeface="Helvetica"/>
            </a:endParaRPr>
          </a:p>
        </p:txBody>
      </p:sp>
      <p:sp>
        <p:nvSpPr>
          <p:cNvPr id="2" name="TextBox 1"/>
          <p:cNvSpPr txBox="1"/>
          <p:nvPr/>
        </p:nvSpPr>
        <p:spPr>
          <a:xfrm>
            <a:off x="3687763" y="135729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428868"/>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2857496"/>
            <a:ext cx="7000924" cy="1200329"/>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2400" dirty="0" smtClean="0">
                <a:latin typeface="华文行楷" pitchFamily="2" charset="-122"/>
                <a:ea typeface="华文行楷" pitchFamily="2" charset="-122"/>
              </a:rPr>
              <a:t>对许多企业来说，对雇员开支账户的管理，不管是时间还是成本花费，都是令人棘手和头疼的问题。</a:t>
            </a:r>
          </a:p>
          <a:p>
            <a:pPr fontAlgn="auto">
              <a:spcBef>
                <a:spcPts val="0"/>
              </a:spcBef>
              <a:spcAft>
                <a:spcPts val="0"/>
              </a:spcAft>
              <a:defRPr/>
            </a:pPr>
            <a:endParaRPr lang="zh-CN" altLang="en-US" sz="2400" dirty="0">
              <a:latin typeface="华文行楷" pitchFamily="2" charset="-122"/>
              <a:ea typeface="华文行楷" pitchFamily="2" charset="-122"/>
            </a:endParaRPr>
          </a:p>
        </p:txBody>
      </p:sp>
      <p:sp>
        <p:nvSpPr>
          <p:cNvPr id="25" name="TextBox 24"/>
          <p:cNvSpPr txBox="1"/>
          <p:nvPr/>
        </p:nvSpPr>
        <p:spPr>
          <a:xfrm>
            <a:off x="1208075" y="3643314"/>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44226"/>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357158" y="2086359"/>
            <a:ext cx="8715375" cy="4700227"/>
          </a:xfrm>
          <a:prstGeom prst="rect">
            <a:avLst/>
          </a:prstGeom>
          <a:noFill/>
          <a:ln w="9525">
            <a:noFill/>
            <a:miter lim="800000"/>
            <a:headEnd/>
            <a:tailEnd/>
          </a:ln>
        </p:spPr>
      </p:pic>
      <p:sp>
        <p:nvSpPr>
          <p:cNvPr id="8" name="TextBox 7"/>
          <p:cNvSpPr txBox="1">
            <a:spLocks noChangeArrowheads="1"/>
          </p:cNvSpPr>
          <p:nvPr/>
        </p:nvSpPr>
        <p:spPr bwMode="auto">
          <a:xfrm>
            <a:off x="642910" y="1157843"/>
            <a:ext cx="2928965" cy="830997"/>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使免除（不愉快的经历）；使免受</a:t>
            </a:r>
            <a:endParaRPr lang="zh-CN" altLang="en-US" sz="2400" b="1" dirty="0">
              <a:solidFill>
                <a:srgbClr val="000000"/>
              </a:solidFill>
              <a:latin typeface="华文楷体" pitchFamily="2" charset="-122"/>
              <a:ea typeface="华文楷体" pitchFamily="2" charset="-122"/>
            </a:endParaRPr>
          </a:p>
        </p:txBody>
      </p:sp>
      <p:sp>
        <p:nvSpPr>
          <p:cNvPr id="13" name="文本框 5"/>
          <p:cNvSpPr txBox="1"/>
          <p:nvPr/>
        </p:nvSpPr>
        <p:spPr>
          <a:xfrm>
            <a:off x="1176528" y="4110343"/>
            <a:ext cx="5109984"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be insulated from / the suffering lives</a:t>
            </a:r>
            <a:r>
              <a:rPr kumimoji="1" lang="en-US" altLang="zh-CN" sz="2400" dirty="0" smtClean="0">
                <a:solidFill>
                  <a:srgbClr val="0D0A10"/>
                </a:solidFill>
                <a:latin typeface="Helvetica"/>
                <a:ea typeface="+mn-ea"/>
              </a:rPr>
              <a:t>)</a:t>
            </a:r>
            <a:endParaRPr lang="en-US" altLang="zh-CN" sz="2400" dirty="0">
              <a:solidFill>
                <a:srgbClr val="984807"/>
              </a:solidFill>
              <a:latin typeface="+mn-lt"/>
              <a:ea typeface="+mn-ea"/>
            </a:endParaRPr>
          </a:p>
        </p:txBody>
      </p:sp>
      <p:sp>
        <p:nvSpPr>
          <p:cNvPr id="14" name="TextBox 8"/>
          <p:cNvSpPr txBox="1">
            <a:spLocks noChangeArrowheads="1"/>
          </p:cNvSpPr>
          <p:nvPr/>
        </p:nvSpPr>
        <p:spPr bwMode="auto">
          <a:xfrm>
            <a:off x="1214414" y="4676943"/>
            <a:ext cx="7185049"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All around the world, extremely wealthy people live a rather protected lifestyle and </a:t>
            </a:r>
            <a:r>
              <a:rPr kumimoji="1" lang="en-US" altLang="zh-CN" sz="2400" b="1" dirty="0" smtClean="0">
                <a:solidFill>
                  <a:srgbClr val="FF6600"/>
                </a:solidFill>
                <a:latin typeface="Helvetica"/>
              </a:rPr>
              <a:t>are insulated from</a:t>
            </a:r>
            <a:r>
              <a:rPr kumimoji="1" lang="en-US" altLang="zh-CN" sz="2400" b="1" i="1" dirty="0" smtClean="0">
                <a:solidFill>
                  <a:srgbClr val="FF6600"/>
                </a:solidFill>
                <a:latin typeface="Helvetica"/>
              </a:rPr>
              <a:t> </a:t>
            </a:r>
            <a:r>
              <a:rPr kumimoji="1" lang="en-US" altLang="zh-CN" sz="2400" dirty="0" smtClean="0">
                <a:latin typeface="Helvetica"/>
              </a:rPr>
              <a:t>the suffering lives of the poor all around them.</a:t>
            </a:r>
            <a:endParaRPr kumimoji="1" lang="en-US" altLang="zh-CN" sz="2400" dirty="0">
              <a:latin typeface="Helvetica"/>
            </a:endParaRPr>
          </a:p>
        </p:txBody>
      </p:sp>
      <p:sp>
        <p:nvSpPr>
          <p:cNvPr id="16" name="TextBox 15"/>
          <p:cNvSpPr txBox="1">
            <a:spLocks noChangeArrowheads="1"/>
          </p:cNvSpPr>
          <p:nvPr/>
        </p:nvSpPr>
        <p:spPr bwMode="auto">
          <a:xfrm>
            <a:off x="5143504" y="1142984"/>
            <a:ext cx="4000495" cy="830997"/>
          </a:xfrm>
          <a:prstGeom prst="rect">
            <a:avLst/>
          </a:prstGeom>
          <a:noFill/>
          <a:ln w="9525" algn="ctr">
            <a:noFill/>
            <a:miter lim="800000"/>
            <a:headEnd/>
            <a:tailEnd/>
          </a:ln>
        </p:spPr>
        <p:txBody>
          <a:bodyPr wrap="square">
            <a:spAutoFit/>
          </a:bodyPr>
          <a:lstStyle/>
          <a:p>
            <a:r>
              <a:rPr lang="en-US" altLang="zh-CN" sz="2400" b="1" dirty="0" smtClean="0">
                <a:latin typeface="Helvetica"/>
              </a:rPr>
              <a:t>to insulate sb. / </a:t>
            </a:r>
            <a:r>
              <a:rPr lang="en-US" altLang="zh-CN" sz="2400" b="1" dirty="0" err="1" smtClean="0">
                <a:latin typeface="Helvetica"/>
              </a:rPr>
              <a:t>sth</a:t>
            </a:r>
            <a:r>
              <a:rPr lang="en-US" altLang="zh-CN" sz="2400" b="1" dirty="0" smtClean="0">
                <a:latin typeface="Helvetica"/>
              </a:rPr>
              <a:t>. from / against</a:t>
            </a:r>
            <a:endParaRPr lang="en-US" altLang="zh-CN" sz="2400" b="1" dirty="0">
              <a:latin typeface="Helvetica"/>
            </a:endParaRPr>
          </a:p>
        </p:txBody>
      </p:sp>
      <p:sp>
        <p:nvSpPr>
          <p:cNvPr id="2" name="TextBox 1"/>
          <p:cNvSpPr txBox="1"/>
          <p:nvPr/>
        </p:nvSpPr>
        <p:spPr>
          <a:xfrm>
            <a:off x="3687763" y="135729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38" y="2500306"/>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39" y="2883755"/>
            <a:ext cx="7029969"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纵观世界，巨富之人的生活都是被重重保护起来的，不受周围贫苦民众苦难生活的影响。</a:t>
            </a:r>
            <a:endParaRPr lang="zh-CN" altLang="en-US" sz="2400" dirty="0">
              <a:latin typeface="华文行楷" pitchFamily="2" charset="-122"/>
              <a:ea typeface="华文行楷" pitchFamily="2" charset="-122"/>
            </a:endParaRPr>
          </a:p>
        </p:txBody>
      </p:sp>
      <p:sp>
        <p:nvSpPr>
          <p:cNvPr id="25" name="TextBox 24"/>
          <p:cNvSpPr txBox="1"/>
          <p:nvPr/>
        </p:nvSpPr>
        <p:spPr>
          <a:xfrm>
            <a:off x="1214438" y="3722693"/>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44226"/>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785786" y="2428877"/>
            <a:ext cx="7939114" cy="4214833"/>
          </a:xfrm>
          <a:prstGeom prst="rect">
            <a:avLst/>
          </a:prstGeom>
          <a:noFill/>
          <a:ln w="9525">
            <a:noFill/>
            <a:miter lim="800000"/>
            <a:headEnd/>
            <a:tailEnd/>
          </a:ln>
        </p:spPr>
      </p:pic>
      <p:sp>
        <p:nvSpPr>
          <p:cNvPr id="8" name="TextBox 7"/>
          <p:cNvSpPr txBox="1">
            <a:spLocks noChangeArrowheads="1"/>
          </p:cNvSpPr>
          <p:nvPr/>
        </p:nvSpPr>
        <p:spPr bwMode="auto">
          <a:xfrm>
            <a:off x="1071538" y="1373867"/>
            <a:ext cx="2571768" cy="830997"/>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不受某事物影响；不问某事物</a:t>
            </a:r>
          </a:p>
        </p:txBody>
      </p:sp>
      <p:sp>
        <p:nvSpPr>
          <p:cNvPr id="13" name="文本框 5"/>
          <p:cNvSpPr txBox="1"/>
          <p:nvPr/>
        </p:nvSpPr>
        <p:spPr>
          <a:xfrm>
            <a:off x="1512885" y="4467533"/>
            <a:ext cx="4416437"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apply to / irrespective of / creed)</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71625" y="5026895"/>
            <a:ext cx="5978525" cy="830997"/>
          </a:xfrm>
          <a:prstGeom prst="rect">
            <a:avLst/>
          </a:prstGeom>
          <a:noFill/>
          <a:ln w="9525">
            <a:noFill/>
            <a:miter lim="800000"/>
            <a:headEnd/>
            <a:tailEnd/>
          </a:ln>
        </p:spPr>
        <p:txBody>
          <a:bodyPr>
            <a:spAutoFit/>
          </a:bodyPr>
          <a:lstStyle/>
          <a:p>
            <a:pPr>
              <a:spcBef>
                <a:spcPct val="50000"/>
              </a:spcBef>
            </a:pPr>
            <a:r>
              <a:rPr kumimoji="1" lang="en-US" altLang="zh-CN" sz="2400" dirty="0" smtClean="0">
                <a:latin typeface="Helvetica"/>
              </a:rPr>
              <a:t>The laws apply to everyone </a:t>
            </a:r>
            <a:r>
              <a:rPr kumimoji="1" lang="en-US" altLang="zh-CN" sz="2400" b="1" dirty="0" smtClean="0">
                <a:solidFill>
                  <a:srgbClr val="FF6600"/>
                </a:solidFill>
                <a:latin typeface="Helvetica"/>
              </a:rPr>
              <a:t>irrespective of </a:t>
            </a:r>
            <a:r>
              <a:rPr kumimoji="1" lang="en-US" altLang="zh-CN" sz="2400" dirty="0" smtClean="0">
                <a:latin typeface="Helvetica"/>
              </a:rPr>
              <a:t>race, creed or color.    </a:t>
            </a:r>
            <a:endParaRPr kumimoji="1" lang="en-US" altLang="zh-CN" sz="2400" dirty="0">
              <a:latin typeface="Helvetica"/>
            </a:endParaRPr>
          </a:p>
        </p:txBody>
      </p:sp>
      <p:sp>
        <p:nvSpPr>
          <p:cNvPr id="16" name="TextBox 15"/>
          <p:cNvSpPr txBox="1">
            <a:spLocks noChangeArrowheads="1"/>
          </p:cNvSpPr>
          <p:nvPr/>
        </p:nvSpPr>
        <p:spPr bwMode="auto">
          <a:xfrm>
            <a:off x="5214942" y="1640413"/>
            <a:ext cx="2973388" cy="492443"/>
          </a:xfrm>
          <a:prstGeom prst="rect">
            <a:avLst/>
          </a:prstGeom>
          <a:noFill/>
          <a:ln w="9525" algn="ctr">
            <a:noFill/>
            <a:miter lim="800000"/>
            <a:headEnd/>
            <a:tailEnd/>
          </a:ln>
        </p:spPr>
        <p:txBody>
          <a:bodyPr>
            <a:spAutoFit/>
          </a:bodyPr>
          <a:lstStyle/>
          <a:p>
            <a:pPr algn="ctr"/>
            <a:r>
              <a:rPr lang="en-US" altLang="zh-CN" sz="2600" b="1" dirty="0" smtClean="0">
                <a:latin typeface="Helvetica"/>
              </a:rPr>
              <a:t> irrespective of</a:t>
            </a:r>
            <a:endParaRPr lang="en-US" altLang="zh-CN" sz="2600" b="1" dirty="0">
              <a:latin typeface="Helvetica"/>
            </a:endParaRPr>
          </a:p>
        </p:txBody>
      </p:sp>
      <p:sp>
        <p:nvSpPr>
          <p:cNvPr id="2" name="TextBox 1"/>
          <p:cNvSpPr txBox="1"/>
          <p:nvPr/>
        </p:nvSpPr>
        <p:spPr>
          <a:xfrm>
            <a:off x="364331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865437"/>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383821"/>
            <a:ext cx="6516688" cy="830997"/>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不分种族、信仰或肤色，法律适用于所有的人。</a:t>
            </a:r>
            <a:endParaRPr lang="en-US" altLang="zh-CN" sz="2400" dirty="0">
              <a:latin typeface="华文行楷" pitchFamily="2" charset="-122"/>
              <a:ea typeface="华文行楷" pitchFamily="2" charset="-122"/>
            </a:endParaRPr>
          </a:p>
          <a:p>
            <a:endParaRPr lang="en-US" altLang="zh-CN" sz="2400" dirty="0">
              <a:latin typeface="华文行楷" pitchFamily="2" charset="-122"/>
              <a:ea typeface="华文行楷" pitchFamily="2" charset="-122"/>
            </a:endParaRPr>
          </a:p>
        </p:txBody>
      </p:sp>
      <p:sp>
        <p:nvSpPr>
          <p:cNvPr id="25" name="TextBox 24"/>
          <p:cNvSpPr txBox="1"/>
          <p:nvPr/>
        </p:nvSpPr>
        <p:spPr>
          <a:xfrm>
            <a:off x="1493838" y="3937007"/>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44226"/>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714348" y="2214563"/>
            <a:ext cx="8001056" cy="4521200"/>
          </a:xfrm>
          <a:prstGeom prst="rect">
            <a:avLst/>
          </a:prstGeom>
          <a:noFill/>
          <a:ln w="9525">
            <a:noFill/>
            <a:miter lim="800000"/>
            <a:headEnd/>
            <a:tailEnd/>
          </a:ln>
        </p:spPr>
      </p:pic>
      <p:sp>
        <p:nvSpPr>
          <p:cNvPr id="8" name="TextBox 7"/>
          <p:cNvSpPr txBox="1">
            <a:spLocks noChangeArrowheads="1"/>
          </p:cNvSpPr>
          <p:nvPr/>
        </p:nvSpPr>
        <p:spPr bwMode="auto">
          <a:xfrm>
            <a:off x="428625" y="1599183"/>
            <a:ext cx="3082925" cy="461665"/>
          </a:xfrm>
          <a:prstGeom prst="rect">
            <a:avLst/>
          </a:prstGeom>
          <a:noFill/>
          <a:ln w="9525">
            <a:noFill/>
            <a:miter lim="800000"/>
            <a:headEnd/>
            <a:tailEnd/>
          </a:ln>
        </p:spPr>
        <p:txBody>
          <a:bodyPr wrap="square">
            <a:spAutoFit/>
          </a:bodyPr>
          <a:lstStyle/>
          <a:p>
            <a:r>
              <a:rPr kumimoji="1" lang="zh-CN" altLang="en-US" sz="2400" b="1" dirty="0" smtClean="0">
                <a:solidFill>
                  <a:srgbClr val="0D0A10"/>
                </a:solidFill>
                <a:latin typeface="华文楷体" pitchFamily="2" charset="-122"/>
                <a:ea typeface="华文楷体" pitchFamily="2" charset="-122"/>
              </a:rPr>
              <a:t>具有对</a:t>
            </a:r>
            <a:r>
              <a:rPr kumimoji="1" lang="en-US" altLang="zh-CN" sz="2400" b="1" dirty="0" smtClean="0">
                <a:solidFill>
                  <a:srgbClr val="0D0A10"/>
                </a:solidFill>
                <a:latin typeface="华文楷体" pitchFamily="2" charset="-122"/>
                <a:ea typeface="华文楷体" pitchFamily="2" charset="-122"/>
              </a:rPr>
              <a:t>…</a:t>
            </a:r>
            <a:r>
              <a:rPr kumimoji="1" lang="zh-CN" altLang="en-US" sz="2400" b="1" dirty="0" smtClean="0">
                <a:solidFill>
                  <a:srgbClr val="0D0A10"/>
                </a:solidFill>
                <a:latin typeface="华文楷体" pitchFamily="2" charset="-122"/>
                <a:ea typeface="华文楷体" pitchFamily="2" charset="-122"/>
              </a:rPr>
              <a:t>的管辖权</a:t>
            </a:r>
            <a:endParaRPr kumimoji="1" lang="zh-CN" altLang="en-US" sz="2400" b="1" dirty="0">
              <a:solidFill>
                <a:srgbClr val="0D0A10"/>
              </a:solidFill>
              <a:latin typeface="华文楷体" pitchFamily="2" charset="-122"/>
              <a:ea typeface="华文楷体" pitchFamily="2" charset="-122"/>
            </a:endParaRPr>
          </a:p>
        </p:txBody>
      </p:sp>
      <p:sp>
        <p:nvSpPr>
          <p:cNvPr id="13" name="文本框 5"/>
          <p:cNvSpPr txBox="1"/>
          <p:nvPr/>
        </p:nvSpPr>
        <p:spPr>
          <a:xfrm>
            <a:off x="1500166" y="4500570"/>
            <a:ext cx="5929353"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have authority over / emotions and desires</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500166" y="5143567"/>
            <a:ext cx="6635772" cy="97872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For adults, they </a:t>
            </a:r>
            <a:r>
              <a:rPr kumimoji="1" lang="en-US" altLang="zh-CN" sz="2400" b="1" dirty="0" smtClean="0">
                <a:solidFill>
                  <a:srgbClr val="FF6600"/>
                </a:solidFill>
                <a:latin typeface="Helvetica"/>
              </a:rPr>
              <a:t>have authority over </a:t>
            </a:r>
            <a:r>
              <a:rPr kumimoji="1" lang="en-US" altLang="zh-CN" sz="2400" dirty="0" smtClean="0">
                <a:latin typeface="Helvetica"/>
              </a:rPr>
              <a:t>their emotions and desires.</a:t>
            </a:r>
            <a:endParaRPr kumimoji="1" lang="en-US" altLang="zh-CN" sz="2400" dirty="0">
              <a:latin typeface="Helvetica"/>
            </a:endParaRPr>
          </a:p>
        </p:txBody>
      </p:sp>
      <p:sp>
        <p:nvSpPr>
          <p:cNvPr id="16" name="TextBox 15"/>
          <p:cNvSpPr txBox="1">
            <a:spLocks noChangeArrowheads="1"/>
          </p:cNvSpPr>
          <p:nvPr/>
        </p:nvSpPr>
        <p:spPr bwMode="auto">
          <a:xfrm>
            <a:off x="4929190" y="1568405"/>
            <a:ext cx="4000498" cy="492443"/>
          </a:xfrm>
          <a:prstGeom prst="rect">
            <a:avLst/>
          </a:prstGeom>
          <a:noFill/>
          <a:ln w="9525" algn="ctr">
            <a:noFill/>
            <a:miter lim="800000"/>
            <a:headEnd/>
            <a:tailEnd/>
          </a:ln>
        </p:spPr>
        <p:txBody>
          <a:bodyPr wrap="square">
            <a:spAutoFit/>
          </a:bodyPr>
          <a:lstStyle/>
          <a:p>
            <a:r>
              <a:rPr lang="en-US" altLang="zh-CN" sz="2400" b="1" dirty="0">
                <a:latin typeface="Calibri" pitchFamily="34" charset="0"/>
              </a:rPr>
              <a:t> </a:t>
            </a:r>
            <a:r>
              <a:rPr lang="en-US" altLang="zh-CN" sz="2600" b="1" dirty="0" smtClean="0">
                <a:latin typeface="Helvetica"/>
              </a:rPr>
              <a:t>to have authority over</a:t>
            </a:r>
            <a:endParaRPr lang="en-US" altLang="zh-CN" sz="2600" b="1" dirty="0">
              <a:latin typeface="Helvetica"/>
            </a:endParaRPr>
          </a:p>
        </p:txBody>
      </p:sp>
      <p:sp>
        <p:nvSpPr>
          <p:cNvPr id="2" name="TextBox 1"/>
          <p:cNvSpPr txBox="1"/>
          <p:nvPr/>
        </p:nvSpPr>
        <p:spPr>
          <a:xfrm>
            <a:off x="3511550" y="168116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476375" y="3284538"/>
            <a:ext cx="6659563"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对成年人而言，他们有权管理自己的情绪和欲望。</a:t>
            </a:r>
            <a:endParaRPr lang="zh-CN" altLang="en-US" sz="2400" dirty="0">
              <a:latin typeface="华文行楷" pitchFamily="2" charset="-122"/>
              <a:ea typeface="华文行楷" pitchFamily="2" charset="-122"/>
            </a:endParaRPr>
          </a:p>
        </p:txBody>
      </p:sp>
      <p:sp>
        <p:nvSpPr>
          <p:cNvPr id="25" name="TextBox 24"/>
          <p:cNvSpPr txBox="1"/>
          <p:nvPr/>
        </p:nvSpPr>
        <p:spPr>
          <a:xfrm>
            <a:off x="1476375" y="3937007"/>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27" name="组合 26"/>
          <p:cNvGrpSpPr>
            <a:grpSpLocks/>
          </p:cNvGrpSpPr>
          <p:nvPr/>
        </p:nvGrpSpPr>
        <p:grpSpPr bwMode="auto">
          <a:xfrm>
            <a:off x="-14288" y="44226"/>
            <a:ext cx="7115176" cy="1152526"/>
            <a:chOff x="-14288" y="-27384"/>
            <a:chExt cx="7115715" cy="1152525"/>
          </a:xfrm>
        </p:grpSpPr>
        <p:pic>
          <p:nvPicPr>
            <p:cNvPr id="2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 name="TextBox 28">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30" name="矩形 2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90567" y="2265386"/>
            <a:ext cx="8296275" cy="4521200"/>
          </a:xfrm>
          <a:prstGeom prst="rect">
            <a:avLst/>
          </a:prstGeom>
          <a:noFill/>
          <a:ln w="9525">
            <a:noFill/>
            <a:miter lim="800000"/>
            <a:headEnd/>
            <a:tailEnd/>
          </a:ln>
        </p:spPr>
      </p:pic>
      <p:sp>
        <p:nvSpPr>
          <p:cNvPr id="8" name="TextBox 7"/>
          <p:cNvSpPr txBox="1">
            <a:spLocks noChangeArrowheads="1"/>
          </p:cNvSpPr>
          <p:nvPr/>
        </p:nvSpPr>
        <p:spPr bwMode="auto">
          <a:xfrm>
            <a:off x="323529" y="1144960"/>
            <a:ext cx="3105463" cy="1107996"/>
          </a:xfrm>
          <a:prstGeom prst="rect">
            <a:avLst/>
          </a:prstGeom>
          <a:noFill/>
          <a:ln w="9525">
            <a:noFill/>
            <a:miter lim="800000"/>
            <a:headEnd/>
            <a:tailEnd/>
          </a:ln>
        </p:spPr>
        <p:txBody>
          <a:bodyPr wrap="square">
            <a:spAutoFit/>
          </a:bodyPr>
          <a:lstStyle/>
          <a:p>
            <a:r>
              <a:rPr lang="zh-CN" altLang="en-US" sz="2200" b="1" dirty="0" smtClean="0">
                <a:latin typeface="华文楷体" pitchFamily="2" charset="-122"/>
                <a:ea typeface="华文楷体" pitchFamily="2" charset="-122"/>
              </a:rPr>
              <a:t>对（某人或某事）有（很高、很低、很好、很坏的）评价</a:t>
            </a:r>
            <a:endParaRPr lang="en-US" altLang="zh-CN" sz="2200" b="1" dirty="0">
              <a:latin typeface="华文楷体" pitchFamily="2" charset="-122"/>
              <a:ea typeface="华文楷体" pitchFamily="2" charset="-122"/>
            </a:endParaRPr>
          </a:p>
        </p:txBody>
      </p:sp>
      <p:sp>
        <p:nvSpPr>
          <p:cNvPr id="13" name="文本框 5"/>
          <p:cNvSpPr txBox="1"/>
          <p:nvPr/>
        </p:nvSpPr>
        <p:spPr>
          <a:xfrm>
            <a:off x="1500166" y="4286256"/>
            <a:ext cx="5000660"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rgbClr val="0D0A10"/>
                </a:solidFill>
                <a:latin typeface="Helvetica"/>
                <a:ea typeface="+mn-ea"/>
              </a:rPr>
              <a:t>(</a:t>
            </a:r>
            <a:r>
              <a:rPr lang="en-US" altLang="zh-CN" sz="2400" dirty="0" smtClean="0">
                <a:latin typeface="+mn-lt"/>
                <a:ea typeface="+mn-ea"/>
              </a:rPr>
              <a:t>have a low opinion of / not dedicated</a:t>
            </a:r>
            <a:r>
              <a:rPr kumimoji="1" lang="en-US" altLang="zh-CN" sz="2400" dirty="0" smtClean="0">
                <a:solidFill>
                  <a:srgbClr val="0D0A10"/>
                </a:solidFill>
                <a:latin typeface="Helvetica"/>
                <a:ea typeface="+mn-ea"/>
              </a:rPr>
              <a:t>) </a:t>
            </a:r>
            <a:endParaRPr kumimoji="1" lang="en-US" altLang="zh-CN" sz="2400" dirty="0">
              <a:solidFill>
                <a:srgbClr val="0D0A10"/>
              </a:solidFill>
              <a:latin typeface="Helvetica"/>
              <a:ea typeface="+mn-ea"/>
            </a:endParaRPr>
          </a:p>
        </p:txBody>
      </p:sp>
      <p:sp>
        <p:nvSpPr>
          <p:cNvPr id="14" name="TextBox 8"/>
          <p:cNvSpPr txBox="1">
            <a:spLocks noChangeArrowheads="1"/>
          </p:cNvSpPr>
          <p:nvPr/>
        </p:nvSpPr>
        <p:spPr bwMode="auto">
          <a:xfrm>
            <a:off x="1475656" y="4902259"/>
            <a:ext cx="6899297"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Many British people </a:t>
            </a:r>
            <a:r>
              <a:rPr kumimoji="1" lang="en-US" altLang="zh-CN" sz="2400" b="1" dirty="0" smtClean="0">
                <a:solidFill>
                  <a:srgbClr val="FF6600"/>
                </a:solidFill>
                <a:latin typeface="Helvetica"/>
              </a:rPr>
              <a:t>had a low opinion of the politicians </a:t>
            </a:r>
            <a:r>
              <a:rPr kumimoji="1" lang="en-US" altLang="zh-CN" sz="2400" dirty="0" smtClean="0">
                <a:latin typeface="Helvetica"/>
              </a:rPr>
              <a:t>and felt that they were not dedicated.</a:t>
            </a:r>
            <a:endParaRPr kumimoji="1" lang="zh-CN" altLang="en-US" sz="2400" dirty="0" smtClean="0">
              <a:latin typeface="Helvetica"/>
            </a:endParaRPr>
          </a:p>
        </p:txBody>
      </p:sp>
      <p:sp>
        <p:nvSpPr>
          <p:cNvPr id="16" name="TextBox 15"/>
          <p:cNvSpPr txBox="1">
            <a:spLocks noChangeArrowheads="1"/>
          </p:cNvSpPr>
          <p:nvPr/>
        </p:nvSpPr>
        <p:spPr bwMode="auto">
          <a:xfrm>
            <a:off x="5224462" y="1071546"/>
            <a:ext cx="3919538" cy="1200329"/>
          </a:xfrm>
          <a:prstGeom prst="rect">
            <a:avLst/>
          </a:prstGeom>
          <a:noFill/>
          <a:ln w="9525" algn="ctr">
            <a:noFill/>
            <a:miter lim="800000"/>
            <a:headEnd/>
            <a:tailEnd/>
          </a:ln>
        </p:spPr>
        <p:txBody>
          <a:bodyPr wrap="square">
            <a:spAutoFit/>
          </a:bodyPr>
          <a:lstStyle/>
          <a:p>
            <a:r>
              <a:rPr lang="en-US" altLang="zh-CN" sz="2400" b="1" dirty="0" smtClean="0">
                <a:latin typeface="Helvetica"/>
              </a:rPr>
              <a:t>to have a high / low / good / bad opinion of sb. / </a:t>
            </a:r>
            <a:r>
              <a:rPr lang="en-US" altLang="zh-CN" sz="2400" b="1" dirty="0" err="1" smtClean="0">
                <a:latin typeface="Helvetica"/>
              </a:rPr>
              <a:t>sth</a:t>
            </a:r>
            <a:r>
              <a:rPr lang="en-US" altLang="zh-CN" sz="2400" b="1" dirty="0" smtClean="0">
                <a:latin typeface="Helvetica"/>
              </a:rPr>
              <a:t>.</a:t>
            </a:r>
            <a:endParaRPr lang="en-US" altLang="zh-CN" sz="2400" b="1" dirty="0">
              <a:latin typeface="Helvetica"/>
            </a:endParaRPr>
          </a:p>
        </p:txBody>
      </p:sp>
      <p:sp>
        <p:nvSpPr>
          <p:cNvPr id="2" name="TextBox 1"/>
          <p:cNvSpPr txBox="1"/>
          <p:nvPr/>
        </p:nvSpPr>
        <p:spPr>
          <a:xfrm>
            <a:off x="3428992" y="150017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88" y="3143248"/>
            <a:ext cx="6215084"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许多英国人对这些政客们的评价很低，觉得他们没有奉献精神。</a:t>
            </a:r>
            <a:endParaRPr lang="zh-CN" altLang="en-US" sz="2400" dirty="0">
              <a:latin typeface="华文行楷" pitchFamily="2" charset="-122"/>
              <a:ea typeface="华文行楷" pitchFamily="2" charset="-122"/>
            </a:endParaRPr>
          </a:p>
        </p:txBody>
      </p:sp>
      <p:sp>
        <p:nvSpPr>
          <p:cNvPr id="25" name="TextBox 24"/>
          <p:cNvSpPr txBox="1"/>
          <p:nvPr/>
        </p:nvSpPr>
        <p:spPr>
          <a:xfrm>
            <a:off x="1476375" y="3929066"/>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44226"/>
            <a:ext cx="7115176" cy="1152526"/>
            <a:chOff x="-14288" y="-27384"/>
            <a:chExt cx="7115715" cy="1152525"/>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ext uri="{D42A27DB-BD31-4B8C-83A1-F6EECF244321}">
                <p14:modId xmlns:p14="http://schemas.microsoft.com/office/powerpoint/2010/main" xmlns="" val="1990595278"/>
              </p:ext>
            </p:extLst>
          </p:nvPr>
        </p:nvGraphicFramePr>
        <p:xfrm>
          <a:off x="142844" y="1268760"/>
          <a:ext cx="8810715" cy="4873846"/>
        </p:xfrm>
        <a:graphic>
          <a:graphicData uri="http://schemas.openxmlformats.org/drawingml/2006/table">
            <a:tbl>
              <a:tblPr firstRow="1" bandRow="1">
                <a:tableStyleId>{93296810-A885-4BE3-A3E7-6D5BEEA58F35}</a:tableStyleId>
              </a:tblPr>
              <a:tblGrid>
                <a:gridCol w="4643470"/>
                <a:gridCol w="4167245"/>
              </a:tblGrid>
              <a:tr h="562888">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1152128">
                <a:tc>
                  <a:txBody>
                    <a:bodyPr/>
                    <a:lstStyle/>
                    <a:p>
                      <a:pPr marL="355600" marR="0" indent="-35560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1. The fact is that sb. do things that seem</a:t>
                      </a:r>
                      <a:r>
                        <a:rPr kumimoji="1" lang="en-US" altLang="zh-CN" sz="2400" kern="1200" baseline="0" dirty="0" smtClean="0">
                          <a:solidFill>
                            <a:schemeClr val="dk1"/>
                          </a:solidFill>
                          <a:latin typeface="Helvetica"/>
                          <a:ea typeface="+mn-ea"/>
                          <a:cs typeface="+mn-cs"/>
                        </a:rPr>
                        <a:t> </a:t>
                      </a:r>
                      <a:r>
                        <a:rPr kumimoji="1" lang="en-US" altLang="zh-CN" sz="2400" kern="1200" dirty="0" smtClean="0">
                          <a:solidFill>
                            <a:schemeClr val="dk1"/>
                          </a:solidFill>
                          <a:latin typeface="Helvetica"/>
                          <a:ea typeface="+mn-ea"/>
                          <a:cs typeface="+mn-cs"/>
                        </a:rPr>
                        <a:t>provocative…, even … to sb.</a:t>
                      </a:r>
                      <a:endParaRPr kumimoji="1" lang="zh-CN" altLang="zh-CN" sz="2400" kern="1200" dirty="0" smtClean="0">
                        <a:solidFill>
                          <a:schemeClr val="dk1"/>
                        </a:solidFill>
                        <a:latin typeface="Helvetica"/>
                        <a:ea typeface="+mn-ea"/>
                        <a:cs typeface="+mn-cs"/>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用于表达“其他人对某人做</a:t>
                      </a:r>
                      <a:endParaRPr kumimoji="1" lang="en-US" altLang="zh-CN" sz="2400"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事情的看法”。</a:t>
                      </a:r>
                    </a:p>
                  </a:txBody>
                  <a:tcPr marL="68580" marR="68580" marT="0" marB="0"/>
                </a:tc>
              </a:tr>
              <a:tr h="755745">
                <a:tc>
                  <a:txBody>
                    <a:bodyPr/>
                    <a:lstStyle/>
                    <a:p>
                      <a:pPr marL="355600" marR="0" indent="-35560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2. That’s why the solution to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is always to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a:t>
                      </a:r>
                      <a:endParaRPr kumimoji="1" lang="zh-CN" altLang="zh-CN" sz="2400" kern="1200" dirty="0" smtClean="0">
                        <a:solidFill>
                          <a:schemeClr val="dk1"/>
                        </a:solidFill>
                        <a:latin typeface="Helvetica"/>
                        <a:ea typeface="+mn-ea"/>
                        <a:cs typeface="+mn-cs"/>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用于表示“对某人</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事的应对措施”。</a:t>
                      </a:r>
                    </a:p>
                  </a:txBody>
                  <a:tcPr marL="68580" marR="68580" marT="0" marB="0"/>
                </a:tc>
              </a:tr>
              <a:tr h="1426568">
                <a:tc>
                  <a:txBody>
                    <a:bodyPr/>
                    <a:lstStyle/>
                    <a:p>
                      <a:pPr marL="263525" marR="0" indent="-263525"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3. Another area where Chinese and Westerners clash is that most Westerners / Chinese believe sb. must / can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a:t>
                      </a:r>
                      <a:endParaRPr kumimoji="1" lang="zh-CN" altLang="zh-CN" sz="2400" kern="1200" dirty="0" smtClean="0">
                        <a:solidFill>
                          <a:schemeClr val="dk1"/>
                        </a:solidFill>
                        <a:latin typeface="Helvetica"/>
                        <a:ea typeface="+mn-ea"/>
                        <a:cs typeface="+mn-cs"/>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en-US" sz="2400"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用于表示“中西方理念的</a:t>
                      </a:r>
                      <a:endParaRPr kumimoji="1" lang="en-US" altLang="zh-CN" sz="2400" kern="1200" dirty="0" smtClean="0">
                        <a:solidFill>
                          <a:schemeClr val="dk1"/>
                        </a:solidFill>
                        <a:latin typeface="华文楷体" pitchFamily="2" charset="-122"/>
                        <a:ea typeface="华文楷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差异”。</a:t>
                      </a:r>
                    </a:p>
                  </a:txBody>
                  <a:tcPr marL="68580" marR="68580" marT="0" marB="0"/>
                </a:tc>
              </a:tr>
              <a:tr h="940045">
                <a:tc>
                  <a:txBody>
                    <a:bodyPr/>
                    <a:lstStyle/>
                    <a:p>
                      <a:pPr marL="355600" marR="0" indent="-35560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Helvetica"/>
                          <a:ea typeface="+mn-ea"/>
                          <a:cs typeface="+mn-cs"/>
                        </a:rPr>
                        <a:t>4. When the time comes to do </a:t>
                      </a:r>
                      <a:r>
                        <a:rPr kumimoji="1" lang="en-US" altLang="zh-CN" sz="2400" kern="1200" dirty="0" err="1" smtClean="0">
                          <a:solidFill>
                            <a:schemeClr val="dk1"/>
                          </a:solidFill>
                          <a:latin typeface="Helvetica"/>
                          <a:ea typeface="+mn-ea"/>
                          <a:cs typeface="+mn-cs"/>
                        </a:rPr>
                        <a:t>sth</a:t>
                      </a:r>
                      <a:r>
                        <a:rPr kumimoji="1" lang="en-US" altLang="zh-CN" sz="2400" kern="1200" dirty="0" smtClean="0">
                          <a:solidFill>
                            <a:schemeClr val="dk1"/>
                          </a:solidFill>
                          <a:latin typeface="Helvetica"/>
                          <a:ea typeface="+mn-ea"/>
                          <a:cs typeface="+mn-cs"/>
                        </a:rPr>
                        <a:t>., …</a:t>
                      </a:r>
                      <a:endParaRPr kumimoji="1" lang="zh-CN" altLang="en-US" sz="2400" kern="1200" dirty="0" smtClean="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用于表示“特定时刻的来临</a:t>
                      </a:r>
                      <a:r>
                        <a:rPr kumimoji="1" lang="en-US" altLang="zh-CN"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zh-CN" altLang="en-US" sz="2400" kern="1200" dirty="0">
                        <a:solidFill>
                          <a:schemeClr val="dk1"/>
                        </a:solidFill>
                        <a:latin typeface="华文楷体" pitchFamily="2" charset="-122"/>
                        <a:ea typeface="华文楷体" pitchFamily="2" charset="-122"/>
                        <a:cs typeface="+mn-cs"/>
                      </a:endParaRPr>
                    </a:p>
                  </a:txBody>
                  <a:tcPr/>
                </a:tc>
              </a:tr>
            </a:tbl>
          </a:graphicData>
        </a:graphic>
      </p:graphicFrame>
      <p:grpSp>
        <p:nvGrpSpPr>
          <p:cNvPr id="5" name="组合 4"/>
          <p:cNvGrpSpPr>
            <a:grpSpLocks/>
          </p:cNvGrpSpPr>
          <p:nvPr/>
        </p:nvGrpSpPr>
        <p:grpSpPr bwMode="auto">
          <a:xfrm>
            <a:off x="-14288" y="44226"/>
            <a:ext cx="7443788" cy="1152526"/>
            <a:chOff x="-14288" y="-27384"/>
            <a:chExt cx="7444331" cy="1152525"/>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8" name="矩形 7"/>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1"/>
          <p:cNvSpPr>
            <a:spLocks noChangeArrowheads="1"/>
          </p:cNvSpPr>
          <p:nvPr/>
        </p:nvSpPr>
        <p:spPr bwMode="auto">
          <a:xfrm>
            <a:off x="1538288" y="2000240"/>
            <a:ext cx="5976937" cy="1292662"/>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事实是</a:t>
            </a:r>
            <a:r>
              <a:rPr lang="zh-CN" altLang="en-US" sz="2600" dirty="0" smtClean="0">
                <a:latin typeface="华文行楷" pitchFamily="2" charset="-122"/>
                <a:ea typeface="华文行楷" pitchFamily="2" charset="-122"/>
              </a:rPr>
              <a:t>，</a:t>
            </a:r>
            <a:r>
              <a:rPr lang="zh-CN" altLang="en-US" sz="2600" dirty="0" smtClean="0">
                <a:solidFill>
                  <a:srgbClr val="C00000"/>
                </a:solidFill>
                <a:latin typeface="华文行楷" pitchFamily="2" charset="-122"/>
                <a:ea typeface="华文行楷" pitchFamily="2" charset="-122"/>
              </a:rPr>
              <a:t>中国父母的做法</a:t>
            </a:r>
            <a:r>
              <a:rPr lang="zh-CN" altLang="en-US" sz="2600" dirty="0" smtClean="0">
                <a:latin typeface="华文行楷" pitchFamily="2" charset="-122"/>
                <a:ea typeface="华文行楷" pitchFamily="2" charset="-122"/>
              </a:rPr>
              <a:t>，</a:t>
            </a:r>
            <a:r>
              <a:rPr lang="zh-CN" altLang="en-US" sz="2600" dirty="0" smtClean="0">
                <a:solidFill>
                  <a:srgbClr val="C00000"/>
                </a:solidFill>
                <a:latin typeface="华文行楷" pitchFamily="2" charset="-122"/>
                <a:ea typeface="华文行楷" pitchFamily="2" charset="-122"/>
              </a:rPr>
              <a:t>对</a:t>
            </a:r>
            <a:r>
              <a:rPr lang="zh-CN" altLang="en-US" sz="2600" dirty="0" smtClean="0">
                <a:latin typeface="华文行楷" pitchFamily="2" charset="-122"/>
                <a:ea typeface="华文行楷" pitchFamily="2" charset="-122"/>
              </a:rPr>
              <a:t>固执己见的西方人</a:t>
            </a:r>
            <a:r>
              <a:rPr lang="zh-CN" altLang="en-US" sz="2600" dirty="0" smtClean="0">
                <a:solidFill>
                  <a:srgbClr val="C00000"/>
                </a:solidFill>
                <a:latin typeface="华文行楷" pitchFamily="2" charset="-122"/>
                <a:ea typeface="华文行楷" pitchFamily="2" charset="-122"/>
              </a:rPr>
              <a:t>来说</a:t>
            </a:r>
            <a:r>
              <a:rPr lang="zh-CN" altLang="en-US" sz="2600" dirty="0" smtClean="0">
                <a:latin typeface="华文行楷" pitchFamily="2" charset="-122"/>
                <a:ea typeface="华文行楷" pitchFamily="2" charset="-122"/>
              </a:rPr>
              <a:t>，令人愤慨，难以想象，甚至是违法的。</a:t>
            </a:r>
            <a:endParaRPr lang="zh-CN" altLang="en-US" sz="2600" dirty="0">
              <a:latin typeface="华文行楷" pitchFamily="2" charset="-122"/>
              <a:ea typeface="华文行楷" pitchFamily="2" charset="-122"/>
            </a:endParaRPr>
          </a:p>
        </p:txBody>
      </p:sp>
      <p:sp>
        <p:nvSpPr>
          <p:cNvPr id="54275"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54276" name="TextBox 25"/>
          <p:cNvSpPr txBox="1">
            <a:spLocks noChangeArrowheads="1"/>
          </p:cNvSpPr>
          <p:nvPr/>
        </p:nvSpPr>
        <p:spPr bwMode="auto">
          <a:xfrm>
            <a:off x="1538288" y="3406779"/>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3929066"/>
            <a:ext cx="6088062" cy="1968744"/>
          </a:xfrm>
          <a:prstGeom prst="rect">
            <a:avLst/>
          </a:prstGeom>
          <a:noFill/>
          <a:ln w="9525">
            <a:noFill/>
            <a:miter lim="800000"/>
            <a:headEnd/>
            <a:tailEnd/>
          </a:ln>
        </p:spPr>
        <p:txBody>
          <a:bodyPr wrap="square">
            <a:spAutoFit/>
          </a:bodyPr>
          <a:lstStyle/>
          <a:p>
            <a:pPr>
              <a:lnSpc>
                <a:spcPct val="120000"/>
              </a:lnSpc>
              <a:spcBef>
                <a:spcPct val="50000"/>
              </a:spcBef>
            </a:pPr>
            <a:r>
              <a:rPr lang="en-US" altLang="zh-CN" sz="2600" b="1" dirty="0" smtClean="0">
                <a:solidFill>
                  <a:srgbClr val="FF6600"/>
                </a:solidFill>
                <a:latin typeface="Helvetica"/>
                <a:ea typeface="+mn-ea"/>
              </a:rPr>
              <a:t>The fact is that </a:t>
            </a:r>
            <a:r>
              <a:rPr lang="en-US" altLang="zh-CN" sz="2600" dirty="0" smtClean="0">
                <a:latin typeface="Helvetica"/>
              </a:rPr>
              <a:t>Chinese parents </a:t>
            </a:r>
            <a:r>
              <a:rPr lang="en-US" altLang="zh-CN" sz="2600" b="1" dirty="0" smtClean="0">
                <a:solidFill>
                  <a:srgbClr val="FF6600"/>
                </a:solidFill>
                <a:latin typeface="Helvetica"/>
                <a:ea typeface="+mn-ea"/>
              </a:rPr>
              <a:t>do things </a:t>
            </a:r>
            <a:r>
              <a:rPr lang="en-US" altLang="zh-CN" sz="2600" dirty="0" smtClean="0">
                <a:latin typeface="Helvetica"/>
              </a:rPr>
              <a:t>that seem provocative, unimaginable, even illegal, </a:t>
            </a:r>
            <a:r>
              <a:rPr lang="en-US" altLang="zh-CN" sz="2600" b="1" dirty="0" smtClean="0">
                <a:solidFill>
                  <a:srgbClr val="FF6600"/>
                </a:solidFill>
                <a:latin typeface="Helvetica"/>
                <a:ea typeface="+mn-ea"/>
              </a:rPr>
              <a:t>to</a:t>
            </a:r>
            <a:r>
              <a:rPr lang="en-US" altLang="zh-CN" sz="2600" dirty="0" smtClean="0">
                <a:latin typeface="Helvetica"/>
              </a:rPr>
              <a:t> opinionated Westerners. (Para. 2, L1)</a:t>
            </a:r>
            <a:endParaRPr lang="en-US" altLang="zh-CN" sz="2600" dirty="0">
              <a:latin typeface="Helvetica"/>
            </a:endParaRPr>
          </a:p>
        </p:txBody>
      </p:sp>
      <p:cxnSp>
        <p:nvCxnSpPr>
          <p:cNvPr id="4" name="直接连接符 3"/>
          <p:cNvCxnSpPr/>
          <p:nvPr/>
        </p:nvCxnSpPr>
        <p:spPr>
          <a:xfrm>
            <a:off x="1558622" y="131603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286124"/>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13" y="5767409"/>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11" name="组合 10"/>
          <p:cNvGrpSpPr>
            <a:grpSpLocks/>
          </p:cNvGrpSpPr>
          <p:nvPr/>
        </p:nvGrpSpPr>
        <p:grpSpPr bwMode="auto">
          <a:xfrm>
            <a:off x="-14288" y="44226"/>
            <a:ext cx="7443788" cy="1152526"/>
            <a:chOff x="-14288" y="-27384"/>
            <a:chExt cx="7444331" cy="1152525"/>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20" name="组合 20"/>
          <p:cNvGrpSpPr>
            <a:grpSpLocks/>
          </p:cNvGrpSpPr>
          <p:nvPr/>
        </p:nvGrpSpPr>
        <p:grpSpPr bwMode="auto">
          <a:xfrm>
            <a:off x="0" y="0"/>
            <a:ext cx="9248775" cy="6640513"/>
            <a:chOff x="0" y="0"/>
            <a:chExt cx="9248783" cy="6640513"/>
          </a:xfrm>
        </p:grpSpPr>
        <p:sp>
          <p:nvSpPr>
            <p:cNvPr id="11" name="Rectangle 10"/>
            <p:cNvSpPr/>
            <p:nvPr/>
          </p:nvSpPr>
          <p:spPr>
            <a:xfrm>
              <a:off x="0" y="0"/>
              <a:ext cx="9144008" cy="954083"/>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0" name="Picture 2"/>
            <p:cNvPicPr>
              <a:picLocks noChangeAspect="1" noChangeArrowheads="1"/>
            </p:cNvPicPr>
            <p:nvPr/>
          </p:nvPicPr>
          <p:blipFill>
            <a:blip r:embed="rId2" cstate="print"/>
            <a:srcRect/>
            <a:stretch>
              <a:fillRect/>
            </a:stretch>
          </p:blipFill>
          <p:spPr bwMode="auto">
            <a:xfrm>
              <a:off x="5514980" y="1166801"/>
              <a:ext cx="3629028" cy="619125"/>
            </a:xfrm>
            <a:prstGeom prst="rect">
              <a:avLst/>
            </a:prstGeom>
            <a:ln>
              <a:noFill/>
            </a:ln>
            <a:effectLst>
              <a:outerShdw blurRad="292100" dist="139700" dir="2700000" algn="tl" rotWithShape="0">
                <a:srgbClr val="333333">
                  <a:alpha val="65000"/>
                </a:srgbClr>
              </a:outerShdw>
            </a:effectLst>
            <a:extLst/>
          </p:spPr>
        </p:pic>
        <p:sp>
          <p:nvSpPr>
            <p:cNvPr id="9226" name="Rectangle 6"/>
            <p:cNvSpPr>
              <a:spLocks noChangeArrowheads="1"/>
            </p:cNvSpPr>
            <p:nvPr/>
          </p:nvSpPr>
          <p:spPr bwMode="auto">
            <a:xfrm>
              <a:off x="5643570" y="1240681"/>
              <a:ext cx="3605213" cy="830997"/>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Warming-up </a:t>
              </a:r>
              <a:r>
                <a:rPr lang="en-US" altLang="zh-CN" sz="2400" dirty="0" smtClean="0">
                  <a:solidFill>
                    <a:srgbClr val="000000"/>
                  </a:solidFill>
                  <a:latin typeface="Helvetica"/>
                </a:rPr>
                <a:t>activities</a:t>
              </a:r>
              <a:endParaRPr lang="en-US" altLang="zh-CN" sz="2400" dirty="0">
                <a:solidFill>
                  <a:srgbClr val="000000"/>
                </a:solidFill>
                <a:latin typeface="Helvetica"/>
              </a:endParaRPr>
            </a:p>
            <a:p>
              <a:pPr eaLnBrk="0" hangingPunct="0"/>
              <a:endParaRPr lang="en-US" altLang="zh-CN" sz="2400" dirty="0">
                <a:solidFill>
                  <a:srgbClr val="000000"/>
                </a:solidFill>
                <a:latin typeface="Helvetica"/>
              </a:endParaRPr>
            </a:p>
          </p:txBody>
        </p:sp>
        <p:pic>
          <p:nvPicPr>
            <p:cNvPr id="9227" name="Picture 9"/>
            <p:cNvPicPr>
              <a:picLocks noChangeAspect="1" noChangeArrowheads="1"/>
            </p:cNvPicPr>
            <p:nvPr/>
          </p:nvPicPr>
          <p:blipFill>
            <a:blip r:embed="rId3" cstate="print"/>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56" y="2743200"/>
              <a:ext cx="1584326"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9229" name="Picture 9"/>
            <p:cNvPicPr>
              <a:picLocks noChangeAspect="1" noChangeArrowheads="1"/>
            </p:cNvPicPr>
            <p:nvPr/>
          </p:nvPicPr>
          <p:blipFill>
            <a:blip r:embed="rId3" cstate="print"/>
            <a:srcRect r="5479"/>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30" y="4275138"/>
              <a:ext cx="3170241"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9231" name="Picture 9">
              <a:hlinkClick r:id="rId6" action="ppaction://hlinksldjump"/>
            </p:cNvPr>
            <p:cNvPicPr>
              <a:picLocks noChangeAspect="1" noChangeArrowheads="1"/>
            </p:cNvPicPr>
            <p:nvPr/>
          </p:nvPicPr>
          <p:blipFill>
            <a:blip r:embed="rId3" cstate="print"/>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29" y="5915025"/>
              <a:ext cx="3170241" cy="431800"/>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Cultural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background</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9233" name="Picture 4">
              <a:hlinkClick r:id="rId7" action="ppaction://hlinksldjump"/>
            </p:cNvPr>
            <p:cNvPicPr>
              <a:picLocks noChangeAspect="1" noChangeArrowheads="1"/>
            </p:cNvPicPr>
            <p:nvPr/>
          </p:nvPicPr>
          <p:blipFill>
            <a:blip r:embed="rId8" cstate="print"/>
            <a:srcRect/>
            <a:stretch>
              <a:fillRect/>
            </a:stretch>
          </p:blipFill>
          <p:spPr bwMode="auto">
            <a:xfrm>
              <a:off x="8399463" y="6181725"/>
              <a:ext cx="434975" cy="458788"/>
            </a:xfrm>
            <a:prstGeom prst="rect">
              <a:avLst/>
            </a:prstGeom>
            <a:noFill/>
            <a:ln w="9525">
              <a:noFill/>
              <a:miter lim="800000"/>
              <a:headEnd/>
              <a:tailEnd/>
            </a:ln>
          </p:spPr>
        </p:pic>
      </p:grpSp>
      <p:sp>
        <p:nvSpPr>
          <p:cNvPr id="20" name="TextBox 19"/>
          <p:cNvSpPr txBox="1"/>
          <p:nvPr/>
        </p:nvSpPr>
        <p:spPr bwMode="auto">
          <a:xfrm>
            <a:off x="1115616" y="260648"/>
            <a:ext cx="8064896" cy="430887"/>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200" dirty="0" smtClean="0">
                <a:effectLst>
                  <a:glow rad="101600">
                    <a:schemeClr val="tx1">
                      <a:alpha val="60000"/>
                    </a:schemeClr>
                  </a:glow>
                  <a:outerShdw blurRad="38100" dist="38100" dir="2700000" algn="tl">
                    <a:srgbClr val="000000">
                      <a:alpha val="43137"/>
                    </a:srgbClr>
                  </a:outerShdw>
                </a:effectLst>
              </a:rPr>
              <a:t>Reflections of a Chinese mother in the West</a:t>
            </a:r>
            <a:endParaRPr lang="zh-CN" altLang="en-US" sz="2200" dirty="0" smtClean="0">
              <a:effectLst>
                <a:glow rad="101600">
                  <a:schemeClr val="tx1">
                    <a:alpha val="60000"/>
                  </a:schemeClr>
                </a:glow>
                <a:outerShdw blurRad="38100" dist="38100" dir="2700000" algn="tl">
                  <a:srgbClr val="000000">
                    <a:alpha val="43137"/>
                  </a:srgbClr>
                </a:outerShdw>
              </a:effectLst>
            </a:endParaRPr>
          </a:p>
        </p:txBody>
      </p:sp>
      <p:sp>
        <p:nvSpPr>
          <p:cNvPr id="21" name="TextBox 35"/>
          <p:cNvSpPr txBox="1">
            <a:spLocks noChangeArrowheads="1"/>
          </p:cNvSpPr>
          <p:nvPr/>
        </p:nvSpPr>
        <p:spPr bwMode="auto">
          <a:xfrm>
            <a:off x="35496" y="332656"/>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pic>
        <p:nvPicPr>
          <p:cNvPr id="1026" name="Picture 2" descr="D:\图片\新视野读写3\新视野读写3册 大图原图\新视野3读写3单元首页图_全\NHCE_dx_3_Unit8_TextA.jpg"/>
          <p:cNvPicPr>
            <a:picLocks noChangeAspect="1" noChangeArrowheads="1"/>
          </p:cNvPicPr>
          <p:nvPr/>
        </p:nvPicPr>
        <p:blipFill>
          <a:blip r:embed="rId9" cstate="print"/>
          <a:srcRect/>
          <a:stretch>
            <a:fillRect/>
          </a:stretch>
        </p:blipFill>
        <p:spPr bwMode="auto">
          <a:xfrm>
            <a:off x="357158" y="2064519"/>
            <a:ext cx="3000396" cy="450775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1"/>
          <p:cNvSpPr>
            <a:spLocks noChangeArrowheads="1"/>
          </p:cNvSpPr>
          <p:nvPr/>
        </p:nvSpPr>
        <p:spPr bwMode="auto">
          <a:xfrm>
            <a:off x="1538288" y="2043252"/>
            <a:ext cx="6273800" cy="1528624"/>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E46C0A"/>
                </a:solidFill>
                <a:latin typeface="Helvetica"/>
                <a:ea typeface="华文行楷" pitchFamily="2" charset="-122"/>
              </a:rPr>
              <a:t>The fact is that </a:t>
            </a:r>
            <a:r>
              <a:rPr lang="en-US" altLang="zh-CN" sz="2600" dirty="0" smtClean="0">
                <a:latin typeface="Helvetica"/>
                <a:ea typeface="华文行楷" pitchFamily="2" charset="-122"/>
              </a:rPr>
              <a:t>sb. </a:t>
            </a:r>
            <a:r>
              <a:rPr lang="en-US" altLang="zh-CN" sz="2600" b="1" dirty="0" smtClean="0">
                <a:solidFill>
                  <a:srgbClr val="E46C0A"/>
                </a:solidFill>
                <a:latin typeface="Helvetica"/>
                <a:ea typeface="华文行楷" pitchFamily="2" charset="-122"/>
              </a:rPr>
              <a:t>do things </a:t>
            </a:r>
            <a:r>
              <a:rPr lang="en-US" altLang="zh-CN" sz="2600" dirty="0" smtClean="0">
                <a:latin typeface="Helvetica"/>
                <a:ea typeface="华文行楷" pitchFamily="2" charset="-122"/>
              </a:rPr>
              <a:t>that seem provocative/unimaginable/sad…, even illegal, </a:t>
            </a:r>
            <a:r>
              <a:rPr lang="en-US" altLang="zh-CN" sz="2600" b="1" dirty="0" smtClean="0">
                <a:solidFill>
                  <a:srgbClr val="E46C0A"/>
                </a:solidFill>
                <a:latin typeface="Helvetica"/>
                <a:ea typeface="华文行楷" pitchFamily="2" charset="-122"/>
              </a:rPr>
              <a:t>to</a:t>
            </a:r>
            <a:r>
              <a:rPr lang="en-US" altLang="zh-CN" sz="2600" dirty="0" smtClean="0">
                <a:latin typeface="Helvetica"/>
                <a:ea typeface="华文行楷" pitchFamily="2" charset="-122"/>
              </a:rPr>
              <a:t> sb.</a:t>
            </a:r>
            <a:endParaRPr lang="zh-CN" altLang="en-US" sz="2600" dirty="0" smtClean="0">
              <a:latin typeface="Helvetica"/>
              <a:ea typeface="华文行楷" pitchFamily="2" charset="-122"/>
            </a:endParaRPr>
          </a:p>
          <a:p>
            <a:pPr>
              <a:lnSpc>
                <a:spcPts val="2800"/>
              </a:lnSpc>
            </a:pPr>
            <a:endParaRPr lang="en-US" altLang="zh-CN" sz="2600" dirty="0">
              <a:latin typeface="Helvetica"/>
              <a:ea typeface="华文行楷" pitchFamily="2" charset="-122"/>
            </a:endParaRPr>
          </a:p>
        </p:txBody>
      </p:sp>
      <p:sp>
        <p:nvSpPr>
          <p:cNvPr id="5" name="TextBox 4"/>
          <p:cNvSpPr txBox="1"/>
          <p:nvPr/>
        </p:nvSpPr>
        <p:spPr>
          <a:xfrm>
            <a:off x="1538288" y="147636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55300" name="TextBox 25"/>
          <p:cNvSpPr txBox="1">
            <a:spLocks noChangeArrowheads="1"/>
          </p:cNvSpPr>
          <p:nvPr/>
        </p:nvSpPr>
        <p:spPr bwMode="auto">
          <a:xfrm>
            <a:off x="1538288" y="3548067"/>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2" y="4263478"/>
            <a:ext cx="6421461" cy="451406"/>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“其他人对某人做事情的看法”</a:t>
            </a:r>
            <a:r>
              <a:rPr lang="zh-CN" altLang="en-US" sz="2600" dirty="0">
                <a:latin typeface="华文行楷" pitchFamily="2" charset="-122"/>
                <a:ea typeface="华文行楷" pitchFamily="2" charset="-122"/>
              </a:rPr>
              <a:t>。</a:t>
            </a:r>
          </a:p>
        </p:txBody>
      </p:sp>
      <p:cxnSp>
        <p:nvCxnSpPr>
          <p:cNvPr id="4" name="直接连接符 3"/>
          <p:cNvCxnSpPr/>
          <p:nvPr/>
        </p:nvCxnSpPr>
        <p:spPr>
          <a:xfrm>
            <a:off x="1621299" y="335756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35729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5304"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12" name="组合 11"/>
          <p:cNvGrpSpPr>
            <a:grpSpLocks/>
          </p:cNvGrpSpPr>
          <p:nvPr/>
        </p:nvGrpSpPr>
        <p:grpSpPr bwMode="auto">
          <a:xfrm>
            <a:off x="-14288" y="44226"/>
            <a:ext cx="7443788" cy="1152526"/>
            <a:chOff x="-14288" y="-27384"/>
            <a:chExt cx="7444331" cy="1152525"/>
          </a:xfrm>
        </p:grpSpPr>
        <p:pic>
          <p:nvPicPr>
            <p:cNvPr id="1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a:stretch>
            <a:fillRect/>
          </a:stretch>
        </p:blipFill>
        <p:spPr bwMode="auto">
          <a:xfrm>
            <a:off x="857250" y="1484313"/>
            <a:ext cx="7745413" cy="5373687"/>
          </a:xfrm>
          <a:prstGeom prst="rect">
            <a:avLst/>
          </a:prstGeom>
          <a:noFill/>
          <a:ln w="9525">
            <a:noFill/>
            <a:miter lim="800000"/>
            <a:headEnd/>
            <a:tailEnd/>
          </a:ln>
        </p:spPr>
      </p:pic>
      <p:sp>
        <p:nvSpPr>
          <p:cNvPr id="13" name="文本框 5"/>
          <p:cNvSpPr txBox="1"/>
          <p:nvPr/>
        </p:nvSpPr>
        <p:spPr>
          <a:xfrm>
            <a:off x="1428728" y="3896029"/>
            <a:ext cx="6206158"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lang="en-US" altLang="zh-CN" sz="2400" dirty="0" smtClean="0">
                <a:latin typeface="+mn-lt"/>
                <a:ea typeface="+mn-ea"/>
              </a:rPr>
              <a:t>hired hospital violators / provocative / irrational) </a:t>
            </a:r>
            <a:endParaRPr lang="en-US" altLang="zh-CN" sz="2400" dirty="0">
              <a:latin typeface="+mn-lt"/>
              <a:ea typeface="+mn-ea"/>
            </a:endParaRPr>
          </a:p>
        </p:txBody>
      </p:sp>
      <p:sp>
        <p:nvSpPr>
          <p:cNvPr id="23" name="TextBox 22"/>
          <p:cNvSpPr txBox="1"/>
          <p:nvPr/>
        </p:nvSpPr>
        <p:spPr>
          <a:xfrm>
            <a:off x="1403350" y="1928802"/>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414486" y="2339471"/>
            <a:ext cx="6515100" cy="1089529"/>
          </a:xfrm>
          <a:prstGeom prst="rect">
            <a:avLst/>
          </a:prstGeom>
          <a:noFill/>
          <a:ln w="9525">
            <a:noFill/>
            <a:miter lim="800000"/>
            <a:headEnd/>
            <a:tailEnd/>
          </a:ln>
        </p:spPr>
        <p:txBody>
          <a:bodyPr>
            <a:spAutoFit/>
          </a:bodyPr>
          <a:lstStyle/>
          <a:p>
            <a:pPr>
              <a:lnSpc>
                <a:spcPct val="135000"/>
              </a:lnSpc>
              <a:spcBef>
                <a:spcPct val="50000"/>
              </a:spcBef>
            </a:pPr>
            <a:r>
              <a:rPr lang="zh-CN" altLang="en-US" sz="2400" dirty="0" smtClean="0">
                <a:latin typeface="华文行楷" pitchFamily="2" charset="-122"/>
                <a:ea typeface="华文行楷" pitchFamily="2" charset="-122"/>
              </a:rPr>
              <a:t>事实是，职业医闹的做法，对辛劳的医生来说，令人愤慨，不够理智，甚至是违法的。</a:t>
            </a:r>
            <a:endParaRPr lang="zh-CN" altLang="en-US" sz="2400" dirty="0">
              <a:latin typeface="华文行楷" pitchFamily="2" charset="-122"/>
              <a:ea typeface="华文行楷" pitchFamily="2" charset="-122"/>
            </a:endParaRPr>
          </a:p>
        </p:txBody>
      </p:sp>
      <p:sp>
        <p:nvSpPr>
          <p:cNvPr id="25" name="TextBox 24"/>
          <p:cNvSpPr txBox="1"/>
          <p:nvPr/>
        </p:nvSpPr>
        <p:spPr>
          <a:xfrm>
            <a:off x="1403350" y="3436941"/>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357290" y="4424368"/>
            <a:ext cx="6643734" cy="2076466"/>
          </a:xfrm>
          <a:prstGeom prst="rect">
            <a:avLst/>
          </a:prstGeom>
          <a:noFill/>
          <a:ln w="9525">
            <a:noFill/>
            <a:miter lim="800000"/>
            <a:headEnd/>
            <a:tailEnd/>
          </a:ln>
        </p:spPr>
        <p:txBody>
          <a:bodyPr wrap="square">
            <a:spAutoFit/>
          </a:bodyPr>
          <a:lstStyle/>
          <a:p>
            <a:pPr>
              <a:lnSpc>
                <a:spcPct val="130000"/>
              </a:lnSpc>
              <a:spcBef>
                <a:spcPct val="50000"/>
              </a:spcBef>
            </a:pPr>
            <a:r>
              <a:rPr kumimoji="1" lang="en-US" altLang="zh-CN" sz="2400" dirty="0" smtClean="0">
                <a:solidFill>
                  <a:srgbClr val="FF0000"/>
                </a:solidFill>
                <a:latin typeface="Helvetica"/>
              </a:rPr>
              <a:t>The fact is that </a:t>
            </a:r>
            <a:r>
              <a:rPr kumimoji="1" lang="en-US" altLang="zh-CN" sz="2400" dirty="0" smtClean="0">
                <a:latin typeface="Helvetica"/>
              </a:rPr>
              <a:t>hired hospital violators do things </a:t>
            </a:r>
            <a:r>
              <a:rPr kumimoji="1" lang="en-US" altLang="zh-CN" sz="2400" dirty="0" smtClean="0">
                <a:solidFill>
                  <a:srgbClr val="FF0000"/>
                </a:solidFill>
                <a:latin typeface="Helvetica"/>
              </a:rPr>
              <a:t>that seem </a:t>
            </a:r>
            <a:r>
              <a:rPr kumimoji="1" lang="en-US" altLang="zh-CN" sz="2400" dirty="0" smtClean="0">
                <a:latin typeface="Helvetica"/>
              </a:rPr>
              <a:t>provocative, irrational, </a:t>
            </a:r>
            <a:r>
              <a:rPr kumimoji="1" lang="en-US" altLang="zh-CN" sz="2400" dirty="0" smtClean="0">
                <a:solidFill>
                  <a:srgbClr val="FF0000"/>
                </a:solidFill>
                <a:latin typeface="Helvetica"/>
              </a:rPr>
              <a:t>even</a:t>
            </a:r>
            <a:r>
              <a:rPr kumimoji="1" lang="en-US" altLang="zh-CN" sz="2400" dirty="0" smtClean="0">
                <a:latin typeface="Helvetica"/>
              </a:rPr>
              <a:t> illegal, </a:t>
            </a:r>
            <a:r>
              <a:rPr kumimoji="1" lang="en-US" altLang="zh-CN" sz="2400" dirty="0" smtClean="0">
                <a:solidFill>
                  <a:srgbClr val="FF0000"/>
                </a:solidFill>
                <a:latin typeface="Helvetica"/>
              </a:rPr>
              <a:t>to </a:t>
            </a:r>
            <a:r>
              <a:rPr kumimoji="1" lang="en-US" altLang="zh-CN" sz="2400" dirty="0" smtClean="0">
                <a:latin typeface="Helvetica"/>
              </a:rPr>
              <a:t>the hard-working physicians.</a:t>
            </a:r>
            <a:endParaRPr kumimoji="1" lang="zh-CN" altLang="en-US" sz="2400" dirty="0" smtClean="0">
              <a:latin typeface="Helvetica"/>
            </a:endParaRPr>
          </a:p>
          <a:p>
            <a:pPr>
              <a:lnSpc>
                <a:spcPts val="2800"/>
              </a:lnSpc>
              <a:spcBef>
                <a:spcPct val="50000"/>
              </a:spcBef>
            </a:pPr>
            <a:endParaRPr kumimoji="1" lang="en-US" altLang="zh-CN" sz="2400" dirty="0">
              <a:latin typeface="Helvetica"/>
            </a:endParaRPr>
          </a:p>
        </p:txBody>
      </p:sp>
      <p:grpSp>
        <p:nvGrpSpPr>
          <p:cNvPr id="10" name="组合 9"/>
          <p:cNvGrpSpPr>
            <a:grpSpLocks/>
          </p:cNvGrpSpPr>
          <p:nvPr/>
        </p:nvGrpSpPr>
        <p:grpSpPr bwMode="auto">
          <a:xfrm>
            <a:off x="-14288" y="44226"/>
            <a:ext cx="7443788" cy="1152526"/>
            <a:chOff x="-14288" y="-27384"/>
            <a:chExt cx="7444331" cy="1152525"/>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1"/>
          <p:cNvSpPr>
            <a:spLocks noChangeArrowheads="1"/>
          </p:cNvSpPr>
          <p:nvPr/>
        </p:nvSpPr>
        <p:spPr bwMode="auto">
          <a:xfrm>
            <a:off x="1538288" y="2096592"/>
            <a:ext cx="5976937" cy="1692771"/>
          </a:xfrm>
          <a:prstGeom prst="rect">
            <a:avLst/>
          </a:prstGeom>
          <a:noFill/>
          <a:ln w="9525">
            <a:noFill/>
            <a:miter lim="800000"/>
            <a:headEnd/>
            <a:tailEnd/>
          </a:ln>
        </p:spPr>
        <p:txBody>
          <a:bodyPr wrap="square">
            <a:spAutoFit/>
          </a:bodyPr>
          <a:lstStyle/>
          <a:p>
            <a:r>
              <a:rPr lang="zh-CN" altLang="en-US" sz="2600" dirty="0" smtClean="0">
                <a:solidFill>
                  <a:srgbClr val="C00000"/>
                </a:solidFill>
                <a:latin typeface="华文行楷" pitchFamily="2" charset="-122"/>
                <a:ea typeface="华文行楷" pitchFamily="2" charset="-122"/>
              </a:rPr>
              <a:t>这就是为什么对</a:t>
            </a:r>
            <a:r>
              <a:rPr lang="zh-CN" altLang="en-US" sz="2600" dirty="0" smtClean="0">
                <a:latin typeface="华文行楷" pitchFamily="2" charset="-122"/>
                <a:ea typeface="华文行楷" pitchFamily="2" charset="-122"/>
              </a:rPr>
              <a:t>表现欠佳的孩子，父母</a:t>
            </a:r>
            <a:r>
              <a:rPr lang="zh-CN" altLang="en-US" sz="2600" dirty="0" smtClean="0">
                <a:solidFill>
                  <a:srgbClr val="C00000"/>
                </a:solidFill>
                <a:latin typeface="华文行楷" pitchFamily="2" charset="-122"/>
                <a:ea typeface="华文行楷" pitchFamily="2" charset="-122"/>
              </a:rPr>
              <a:t>总是会施以</a:t>
            </a:r>
            <a:r>
              <a:rPr lang="zh-CN" altLang="en-US" sz="2600" dirty="0" smtClean="0">
                <a:latin typeface="华文行楷" pitchFamily="2" charset="-122"/>
                <a:ea typeface="华文行楷" pitchFamily="2" charset="-122"/>
              </a:rPr>
              <a:t>惩罚和辱骂。</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57347"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57348" name="TextBox 25"/>
          <p:cNvSpPr txBox="1">
            <a:spLocks noChangeArrowheads="1"/>
          </p:cNvSpPr>
          <p:nvPr/>
        </p:nvSpPr>
        <p:spPr bwMode="auto">
          <a:xfrm>
            <a:off x="1547813" y="3267075"/>
            <a:ext cx="1871662" cy="522288"/>
          </a:xfrm>
          <a:prstGeom prst="rect">
            <a:avLst/>
          </a:prstGeom>
          <a:noFill/>
          <a:ln w="9525">
            <a:noFill/>
            <a:miter lim="800000"/>
            <a:headEnd/>
            <a:tailEnd/>
          </a:ln>
        </p:spPr>
        <p:txBody>
          <a:bodyPr>
            <a:spAutoFit/>
          </a:bodyPr>
          <a:lstStyle/>
          <a:p>
            <a:r>
              <a:rPr lang="zh-CN" altLang="en-US" sz="2800" b="1">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00166" y="3850850"/>
            <a:ext cx="6826249" cy="1532727"/>
          </a:xfrm>
          <a:prstGeom prst="rect">
            <a:avLst/>
          </a:prstGeom>
          <a:noFill/>
          <a:ln w="9525">
            <a:noFill/>
            <a:miter lim="800000"/>
            <a:headEnd/>
            <a:tailEnd/>
          </a:ln>
        </p:spPr>
        <p:txBody>
          <a:bodyPr wrap="square">
            <a:spAutoFit/>
          </a:bodyPr>
          <a:lstStyle/>
          <a:p>
            <a:pPr>
              <a:lnSpc>
                <a:spcPct val="120000"/>
              </a:lnSpc>
              <a:spcBef>
                <a:spcPct val="50000"/>
              </a:spcBef>
            </a:pPr>
            <a:r>
              <a:rPr lang="en-US" altLang="zh-CN" sz="2600" b="1" dirty="0" smtClean="0">
                <a:solidFill>
                  <a:srgbClr val="FF6600"/>
                </a:solidFill>
                <a:latin typeface="Helvetica"/>
                <a:ea typeface="+mn-ea"/>
              </a:rPr>
              <a:t>That’s why the solution to </a:t>
            </a:r>
            <a:r>
              <a:rPr lang="en-US" altLang="zh-CN" sz="2600" dirty="0" smtClean="0">
                <a:latin typeface="Helvetica"/>
              </a:rPr>
              <a:t>substandard performance </a:t>
            </a:r>
            <a:r>
              <a:rPr lang="en-US" altLang="zh-CN" sz="2600" b="1" dirty="0" smtClean="0">
                <a:solidFill>
                  <a:srgbClr val="FF6600"/>
                </a:solidFill>
                <a:latin typeface="Helvetica"/>
                <a:ea typeface="+mn-ea"/>
              </a:rPr>
              <a:t>is always to </a:t>
            </a:r>
            <a:r>
              <a:rPr lang="en-US" altLang="zh-CN" sz="2600" dirty="0" smtClean="0">
                <a:latin typeface="Helvetica"/>
              </a:rPr>
              <a:t>punish and shame the child. (Para. 6, L4)</a:t>
            </a:r>
            <a:endParaRPr lang="en-US" altLang="zh-CN" sz="2600" dirty="0">
              <a:latin typeface="Helvetica"/>
            </a:endParaRPr>
          </a:p>
        </p:txBody>
      </p:sp>
      <p:cxnSp>
        <p:nvCxnSpPr>
          <p:cNvPr id="4" name="直接连接符 3"/>
          <p:cNvCxnSpPr/>
          <p:nvPr/>
        </p:nvCxnSpPr>
        <p:spPr>
          <a:xfrm>
            <a:off x="1547813" y="1936750"/>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89363"/>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11" name="组合 10"/>
          <p:cNvGrpSpPr>
            <a:grpSpLocks/>
          </p:cNvGrpSpPr>
          <p:nvPr/>
        </p:nvGrpSpPr>
        <p:grpSpPr bwMode="auto">
          <a:xfrm>
            <a:off x="-14288" y="44226"/>
            <a:ext cx="7443788" cy="1152526"/>
            <a:chOff x="-14288" y="-27384"/>
            <a:chExt cx="7444331" cy="1152525"/>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1"/>
          <p:cNvSpPr>
            <a:spLocks noChangeArrowheads="1"/>
          </p:cNvSpPr>
          <p:nvPr/>
        </p:nvSpPr>
        <p:spPr bwMode="auto">
          <a:xfrm>
            <a:off x="1538288" y="1982788"/>
            <a:ext cx="6462736" cy="1169551"/>
          </a:xfrm>
          <a:prstGeom prst="rect">
            <a:avLst/>
          </a:prstGeom>
          <a:noFill/>
          <a:ln w="9525">
            <a:noFill/>
            <a:miter lim="800000"/>
            <a:headEnd/>
            <a:tailEnd/>
          </a:ln>
        </p:spPr>
        <p:txBody>
          <a:bodyPr wrap="square">
            <a:spAutoFit/>
          </a:bodyPr>
          <a:lstStyle/>
          <a:p>
            <a:pPr>
              <a:lnSpc>
                <a:spcPts val="2800"/>
              </a:lnSpc>
            </a:pPr>
            <a:r>
              <a:rPr lang="en-US" altLang="zh-CN" sz="2600" b="1" dirty="0" smtClean="0">
                <a:solidFill>
                  <a:srgbClr val="E46C0A"/>
                </a:solidFill>
                <a:latin typeface="Helvetica"/>
                <a:ea typeface="华文行楷" pitchFamily="2" charset="-122"/>
              </a:rPr>
              <a:t>That’s why the solution to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is </a:t>
            </a:r>
            <a:r>
              <a:rPr lang="en-US" altLang="zh-CN" sz="2600" b="1" dirty="0" smtClean="0">
                <a:solidFill>
                  <a:srgbClr val="E46C0A"/>
                </a:solidFill>
                <a:latin typeface="Helvetica"/>
                <a:ea typeface="华文行楷" pitchFamily="2" charset="-122"/>
              </a:rPr>
              <a:t>always to </a:t>
            </a:r>
            <a:r>
              <a:rPr lang="en-US" altLang="zh-CN" sz="2600" dirty="0" smtClean="0">
                <a:latin typeface="Helvetica"/>
                <a:ea typeface="华文行楷" pitchFamily="2" charset="-122"/>
              </a:rPr>
              <a:t>do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a:t>
            </a:r>
            <a:endParaRPr lang="zh-CN" altLang="en-US" sz="2600" dirty="0" smtClean="0">
              <a:latin typeface="Helvetica"/>
              <a:ea typeface="华文行楷" pitchFamily="2" charset="-122"/>
            </a:endParaRPr>
          </a:p>
          <a:p>
            <a:pPr>
              <a:lnSpc>
                <a:spcPts val="2800"/>
              </a:lnSpc>
            </a:pPr>
            <a:endParaRPr lang="en-US" altLang="zh-CN" sz="2600" b="1" dirty="0">
              <a:solidFill>
                <a:srgbClr val="E46C0A"/>
              </a:solidFill>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58372" name="TextBox 25"/>
          <p:cNvSpPr txBox="1">
            <a:spLocks noChangeArrowheads="1"/>
          </p:cNvSpPr>
          <p:nvPr/>
        </p:nvSpPr>
        <p:spPr bwMode="auto">
          <a:xfrm>
            <a:off x="1538288" y="3213100"/>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836988"/>
            <a:ext cx="6088062" cy="1020762"/>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对某人</a:t>
            </a:r>
            <a:r>
              <a:rPr lang="en-US" altLang="en-US" sz="2600" dirty="0" smtClean="0">
                <a:solidFill>
                  <a:srgbClr val="71AE0E"/>
                </a:solidFill>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事的应对措施”</a:t>
            </a:r>
            <a:r>
              <a:rPr lang="zh-CN" altLang="en-US" sz="2600" dirty="0">
                <a:latin typeface="华文行楷" pitchFamily="2" charset="-122"/>
                <a:ea typeface="华文行楷" pitchFamily="2" charset="-122"/>
              </a:rPr>
              <a:t>。 </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736975"/>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3675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8376"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12" name="组合 11"/>
          <p:cNvGrpSpPr>
            <a:grpSpLocks/>
          </p:cNvGrpSpPr>
          <p:nvPr/>
        </p:nvGrpSpPr>
        <p:grpSpPr bwMode="auto">
          <a:xfrm>
            <a:off x="-14288" y="44226"/>
            <a:ext cx="7443788" cy="1152526"/>
            <a:chOff x="-14288" y="-27384"/>
            <a:chExt cx="7444331" cy="1152525"/>
          </a:xfrm>
        </p:grpSpPr>
        <p:pic>
          <p:nvPicPr>
            <p:cNvPr id="1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a:stretch>
            <a:fillRect/>
          </a:stretch>
        </p:blipFill>
        <p:spPr bwMode="auto">
          <a:xfrm>
            <a:off x="785786" y="1214422"/>
            <a:ext cx="7962927" cy="5711843"/>
          </a:xfrm>
          <a:prstGeom prst="rect">
            <a:avLst/>
          </a:prstGeom>
          <a:noFill/>
          <a:ln w="9525">
            <a:noFill/>
            <a:miter lim="800000"/>
            <a:headEnd/>
            <a:tailEnd/>
          </a:ln>
        </p:spPr>
      </p:pic>
      <p:sp>
        <p:nvSpPr>
          <p:cNvPr id="13" name="文本框 5"/>
          <p:cNvSpPr txBox="1"/>
          <p:nvPr/>
        </p:nvSpPr>
        <p:spPr>
          <a:xfrm>
            <a:off x="1428728" y="4038905"/>
            <a:ext cx="4214842" cy="461665"/>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latin typeface="Helvetica" pitchFamily="34" charset="0"/>
                <a:ea typeface="+mn-ea"/>
              </a:rPr>
              <a:t>(</a:t>
            </a:r>
            <a:r>
              <a:rPr lang="en-US" altLang="zh-CN" sz="2400" dirty="0" smtClean="0">
                <a:latin typeface="+mn-lt"/>
                <a:ea typeface="+mn-ea"/>
              </a:rPr>
              <a:t>global warming / air pollution</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23" name="TextBox 22"/>
          <p:cNvSpPr txBox="1"/>
          <p:nvPr/>
        </p:nvSpPr>
        <p:spPr>
          <a:xfrm>
            <a:off x="1403350" y="1714488"/>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357291" y="2143116"/>
            <a:ext cx="6643733" cy="1403461"/>
          </a:xfrm>
          <a:prstGeom prst="rect">
            <a:avLst/>
          </a:prstGeom>
          <a:noFill/>
          <a:ln w="9525">
            <a:noFill/>
            <a:miter lim="800000"/>
            <a:headEnd/>
            <a:tailEnd/>
          </a:ln>
        </p:spPr>
        <p:txBody>
          <a:bodyPr wrap="square">
            <a:spAutoFit/>
          </a:bodyPr>
          <a:lstStyle/>
          <a:p>
            <a:pPr>
              <a:lnSpc>
                <a:spcPct val="120000"/>
              </a:lnSpc>
              <a:spcBef>
                <a:spcPct val="50000"/>
              </a:spcBef>
            </a:pPr>
            <a:r>
              <a:rPr lang="zh-CN" altLang="en-US" sz="2400" dirty="0" smtClean="0">
                <a:latin typeface="华文行楷" pitchFamily="2" charset="-122"/>
                <a:ea typeface="华文行楷" pitchFamily="2" charset="-122"/>
              </a:rPr>
              <a:t>全球变暖的主要原因是人为污染。 这就是对于全球变暖问题的解决方法，人们总是</a:t>
            </a:r>
            <a:r>
              <a:rPr lang="zh-CN" altLang="en-US" sz="2400" dirty="0">
                <a:latin typeface="华文行楷" pitchFamily="2" charset="-122"/>
                <a:ea typeface="华文行楷" pitchFamily="2" charset="-122"/>
              </a:rPr>
              <a:t>要</a:t>
            </a:r>
            <a:r>
              <a:rPr lang="zh-CN" altLang="en-US" sz="2400" dirty="0" smtClean="0">
                <a:latin typeface="华文行楷" pitchFamily="2" charset="-122"/>
                <a:ea typeface="华文行楷" pitchFamily="2" charset="-122"/>
              </a:rPr>
              <a:t>控制大气污染。</a:t>
            </a:r>
            <a:endParaRPr lang="zh-CN" altLang="en-US" sz="2400" dirty="0">
              <a:latin typeface="华文行楷" pitchFamily="2" charset="-122"/>
              <a:ea typeface="华文行楷" pitchFamily="2" charset="-122"/>
            </a:endParaRPr>
          </a:p>
        </p:txBody>
      </p:sp>
      <p:sp>
        <p:nvSpPr>
          <p:cNvPr id="25" name="TextBox 24"/>
          <p:cNvSpPr txBox="1"/>
          <p:nvPr/>
        </p:nvSpPr>
        <p:spPr>
          <a:xfrm>
            <a:off x="1357290" y="3501008"/>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428728" y="4499910"/>
            <a:ext cx="6572296" cy="2072362"/>
          </a:xfrm>
          <a:prstGeom prst="rect">
            <a:avLst/>
          </a:prstGeom>
          <a:noFill/>
          <a:ln w="9525">
            <a:noFill/>
            <a:miter lim="800000"/>
            <a:headEnd/>
            <a:tailEnd/>
          </a:ln>
        </p:spPr>
        <p:txBody>
          <a:bodyPr wrap="square">
            <a:spAutoFit/>
          </a:bodyPr>
          <a:lstStyle/>
          <a:p>
            <a:pPr algn="just">
              <a:lnSpc>
                <a:spcPts val="2800"/>
              </a:lnSpc>
              <a:spcBef>
                <a:spcPct val="50000"/>
              </a:spcBef>
            </a:pPr>
            <a:r>
              <a:rPr kumimoji="1" lang="en-US" altLang="zh-CN" sz="2400" dirty="0" smtClean="0">
                <a:latin typeface="Helvetica"/>
              </a:rPr>
              <a:t>The main cause of global warming is man-made pollution. </a:t>
            </a:r>
            <a:r>
              <a:rPr kumimoji="1" lang="en-US" altLang="zh-CN" sz="2400" dirty="0" smtClean="0">
                <a:solidFill>
                  <a:srgbClr val="FF0000"/>
                </a:solidFill>
                <a:latin typeface="Helvetica"/>
              </a:rPr>
              <a:t>That is why the solution to </a:t>
            </a:r>
            <a:r>
              <a:rPr kumimoji="1" lang="en-US" altLang="zh-CN" sz="2400" dirty="0" smtClean="0">
                <a:latin typeface="Helvetica"/>
              </a:rPr>
              <a:t>the problem of global warming </a:t>
            </a:r>
            <a:r>
              <a:rPr kumimoji="1" lang="en-US" altLang="zh-CN" sz="2400" dirty="0" smtClean="0">
                <a:solidFill>
                  <a:srgbClr val="FF0000"/>
                </a:solidFill>
                <a:latin typeface="Helvetica"/>
              </a:rPr>
              <a:t>is always to </a:t>
            </a:r>
            <a:r>
              <a:rPr kumimoji="1" lang="en-US" altLang="zh-CN" sz="2400" dirty="0" smtClean="0">
                <a:latin typeface="Helvetica"/>
              </a:rPr>
              <a:t>control air pollution.</a:t>
            </a:r>
            <a:endParaRPr kumimoji="1" lang="zh-CN" altLang="en-US" sz="2400" dirty="0" smtClean="0">
              <a:latin typeface="Helvetica"/>
            </a:endParaRPr>
          </a:p>
          <a:p>
            <a:pPr algn="just">
              <a:lnSpc>
                <a:spcPts val="2800"/>
              </a:lnSpc>
              <a:spcBef>
                <a:spcPct val="50000"/>
              </a:spcBef>
            </a:pPr>
            <a:endParaRPr kumimoji="1" lang="en-US" altLang="zh-CN" sz="2400" dirty="0">
              <a:latin typeface="Helvetica"/>
            </a:endParaRPr>
          </a:p>
        </p:txBody>
      </p:sp>
      <p:grpSp>
        <p:nvGrpSpPr>
          <p:cNvPr id="10" name="组合 9"/>
          <p:cNvGrpSpPr>
            <a:grpSpLocks/>
          </p:cNvGrpSpPr>
          <p:nvPr/>
        </p:nvGrpSpPr>
        <p:grpSpPr bwMode="auto">
          <a:xfrm>
            <a:off x="-14288" y="44226"/>
            <a:ext cx="7443788" cy="1152526"/>
            <a:chOff x="-14288" y="-27384"/>
            <a:chExt cx="7444331" cy="1152525"/>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1"/>
          <p:cNvSpPr>
            <a:spLocks noChangeArrowheads="1"/>
          </p:cNvSpPr>
          <p:nvPr/>
        </p:nvSpPr>
        <p:spPr bwMode="auto">
          <a:xfrm>
            <a:off x="1538288" y="2143116"/>
            <a:ext cx="5976937" cy="2092881"/>
          </a:xfrm>
          <a:prstGeom prst="rect">
            <a:avLst/>
          </a:prstGeom>
          <a:noFill/>
          <a:ln w="9525">
            <a:noFill/>
            <a:miter lim="800000"/>
            <a:headEnd/>
            <a:tailEnd/>
          </a:ln>
        </p:spPr>
        <p:txBody>
          <a:bodyPr>
            <a:spAutoFit/>
          </a:bodyPr>
          <a:lstStyle/>
          <a:p>
            <a:r>
              <a:rPr lang="zh-CN" altLang="en-US" sz="2600" dirty="0" smtClean="0">
                <a:solidFill>
                  <a:srgbClr val="C00000"/>
                </a:solidFill>
                <a:latin typeface="华文行楷" pitchFamily="2" charset="-122"/>
                <a:ea typeface="华文行楷" pitchFamily="2" charset="-122"/>
              </a:rPr>
              <a:t>中西方理念碰撞的另一领域是</a:t>
            </a:r>
            <a:r>
              <a:rPr lang="zh-CN" altLang="en-US" sz="2600" dirty="0" smtClean="0">
                <a:latin typeface="华文行楷" pitchFamily="2" charset="-122"/>
                <a:ea typeface="华文行楷" pitchFamily="2" charset="-122"/>
              </a:rPr>
              <a:t>，西方人大多</a:t>
            </a:r>
            <a:r>
              <a:rPr lang="zh-CN" altLang="en-US" sz="2600" dirty="0" smtClean="0">
                <a:solidFill>
                  <a:srgbClr val="C00000"/>
                </a:solidFill>
                <a:latin typeface="华文行楷" pitchFamily="2" charset="-122"/>
                <a:ea typeface="华文行楷" pitchFamily="2" charset="-122"/>
              </a:rPr>
              <a:t>认为</a:t>
            </a:r>
            <a:r>
              <a:rPr lang="zh-CN" altLang="en-US" sz="2600" dirty="0" smtClean="0">
                <a:latin typeface="华文行楷" pitchFamily="2" charset="-122"/>
                <a:ea typeface="华文行楷" pitchFamily="2" charset="-122"/>
              </a:rPr>
              <a:t>子女无须永远感激父母。</a:t>
            </a: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a:p>
            <a:endParaRPr lang="zh-CN" altLang="en-US" sz="2600" dirty="0">
              <a:latin typeface="华文行楷" pitchFamily="2" charset="-122"/>
              <a:ea typeface="华文行楷" pitchFamily="2" charset="-122"/>
            </a:endParaRPr>
          </a:p>
        </p:txBody>
      </p:sp>
      <p:sp>
        <p:nvSpPr>
          <p:cNvPr id="60419" name="TextBox 4"/>
          <p:cNvSpPr txBox="1">
            <a:spLocks noChangeArrowheads="1"/>
          </p:cNvSpPr>
          <p:nvPr/>
        </p:nvSpPr>
        <p:spPr bwMode="auto">
          <a:xfrm>
            <a:off x="1538288" y="1571625"/>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60420" name="TextBox 25"/>
          <p:cNvSpPr txBox="1">
            <a:spLocks noChangeArrowheads="1"/>
          </p:cNvSpPr>
          <p:nvPr/>
        </p:nvSpPr>
        <p:spPr bwMode="auto">
          <a:xfrm>
            <a:off x="1538288" y="3263900"/>
            <a:ext cx="1871662" cy="522288"/>
          </a:xfrm>
          <a:prstGeom prst="rect">
            <a:avLst/>
          </a:prstGeom>
          <a:noFill/>
          <a:ln w="9525">
            <a:noFill/>
            <a:miter lim="800000"/>
            <a:headEnd/>
            <a:tailEnd/>
          </a:ln>
        </p:spPr>
        <p:txBody>
          <a:bodyPr>
            <a:spAutoFit/>
          </a:bodyPr>
          <a:lstStyle/>
          <a:p>
            <a:r>
              <a:rPr lang="zh-CN" altLang="en-US" sz="2800" b="1">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25" y="3822700"/>
            <a:ext cx="6643713" cy="1692771"/>
          </a:xfrm>
          <a:prstGeom prst="rect">
            <a:avLst/>
          </a:prstGeom>
          <a:noFill/>
          <a:ln w="9525">
            <a:noFill/>
            <a:miter lim="800000"/>
            <a:headEnd/>
            <a:tailEnd/>
          </a:ln>
        </p:spPr>
        <p:txBody>
          <a:bodyPr wrap="square">
            <a:spAutoFit/>
          </a:bodyPr>
          <a:lstStyle/>
          <a:p>
            <a:pPr>
              <a:spcBef>
                <a:spcPct val="50000"/>
              </a:spcBef>
            </a:pPr>
            <a:r>
              <a:rPr lang="en-US" altLang="zh-CN" sz="2600" b="1" dirty="0" smtClean="0">
                <a:solidFill>
                  <a:srgbClr val="FF6600"/>
                </a:solidFill>
                <a:latin typeface="Helvetica"/>
                <a:ea typeface="+mn-ea"/>
              </a:rPr>
              <a:t>Another area where Chinese and Westerners clash is that </a:t>
            </a:r>
            <a:r>
              <a:rPr lang="en-US" altLang="zh-CN" sz="2600" dirty="0" smtClean="0">
                <a:latin typeface="Helvetica"/>
              </a:rPr>
              <a:t>most Westerners don’t </a:t>
            </a:r>
            <a:r>
              <a:rPr lang="en-US" altLang="zh-CN" sz="2600" dirty="0" smtClean="0">
                <a:latin typeface="Helvetica"/>
                <a:ea typeface="华文行楷" pitchFamily="2" charset="-122"/>
              </a:rPr>
              <a:t>believe</a:t>
            </a:r>
            <a:r>
              <a:rPr lang="en-US" altLang="zh-CN" sz="2600" dirty="0" smtClean="0">
                <a:latin typeface="Helvetica"/>
              </a:rPr>
              <a:t> offspring must show permanent gratitude to parents. (Para. 8, L1)</a:t>
            </a:r>
            <a:endParaRPr lang="en-US" altLang="zh-CN" sz="2600" dirty="0">
              <a:latin typeface="Helvetica"/>
            </a:endParaRPr>
          </a:p>
        </p:txBody>
      </p:sp>
      <p:cxnSp>
        <p:nvCxnSpPr>
          <p:cNvPr id="4" name="直接连接符 3"/>
          <p:cNvCxnSpPr/>
          <p:nvPr/>
        </p:nvCxnSpPr>
        <p:spPr>
          <a:xfrm>
            <a:off x="1571625" y="2095500"/>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527" y="378618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715008" y="5695971"/>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11" name="组合 10"/>
          <p:cNvGrpSpPr>
            <a:grpSpLocks/>
          </p:cNvGrpSpPr>
          <p:nvPr/>
        </p:nvGrpSpPr>
        <p:grpSpPr bwMode="auto">
          <a:xfrm>
            <a:off x="-14288" y="44226"/>
            <a:ext cx="7443788" cy="1152526"/>
            <a:chOff x="-14288" y="-27384"/>
            <a:chExt cx="7444331" cy="1152525"/>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1"/>
          <p:cNvSpPr>
            <a:spLocks noChangeArrowheads="1"/>
          </p:cNvSpPr>
          <p:nvPr/>
        </p:nvSpPr>
        <p:spPr bwMode="auto">
          <a:xfrm>
            <a:off x="1538288" y="1994140"/>
            <a:ext cx="6534174" cy="2012859"/>
          </a:xfrm>
          <a:prstGeom prst="rect">
            <a:avLst/>
          </a:prstGeom>
          <a:noFill/>
          <a:ln w="9525">
            <a:noFill/>
            <a:miter lim="800000"/>
            <a:headEnd/>
            <a:tailEnd/>
          </a:ln>
        </p:spPr>
        <p:txBody>
          <a:bodyPr wrap="square">
            <a:spAutoFit/>
          </a:bodyPr>
          <a:lstStyle/>
          <a:p>
            <a:pPr>
              <a:lnSpc>
                <a:spcPct val="120000"/>
              </a:lnSpc>
            </a:pPr>
            <a:r>
              <a:rPr lang="en-US" altLang="zh-CN" sz="2600" b="1" dirty="0" smtClean="0">
                <a:solidFill>
                  <a:srgbClr val="FF6600"/>
                </a:solidFill>
                <a:latin typeface="Helvetica"/>
                <a:ea typeface="+mn-ea"/>
              </a:rPr>
              <a:t>Another area where Chinese and Westerners clash is that </a:t>
            </a:r>
            <a:r>
              <a:rPr lang="en-US" altLang="zh-CN" sz="2600" dirty="0" smtClean="0">
                <a:latin typeface="Helvetica"/>
                <a:ea typeface="华文行楷" pitchFamily="2" charset="-122"/>
              </a:rPr>
              <a:t>most Westerners / Chinese believe sb. must / can do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61444" name="TextBox 25"/>
          <p:cNvSpPr txBox="1">
            <a:spLocks noChangeArrowheads="1"/>
          </p:cNvSpPr>
          <p:nvPr/>
        </p:nvSpPr>
        <p:spPr bwMode="auto">
          <a:xfrm>
            <a:off x="1538288" y="3976695"/>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350" y="4632340"/>
            <a:ext cx="6408738" cy="1011238"/>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 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中西方理念的差异</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4509120"/>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8884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1448"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12" name="组合 11"/>
          <p:cNvGrpSpPr>
            <a:grpSpLocks/>
          </p:cNvGrpSpPr>
          <p:nvPr/>
        </p:nvGrpSpPr>
        <p:grpSpPr bwMode="auto">
          <a:xfrm>
            <a:off x="-14288" y="44226"/>
            <a:ext cx="7443788" cy="1152526"/>
            <a:chOff x="-14288" y="-27384"/>
            <a:chExt cx="7444331" cy="1152525"/>
          </a:xfrm>
        </p:grpSpPr>
        <p:pic>
          <p:nvPicPr>
            <p:cNvPr id="1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a:stretch>
            <a:fillRect/>
          </a:stretch>
        </p:blipFill>
        <p:spPr bwMode="auto">
          <a:xfrm>
            <a:off x="500063" y="1484313"/>
            <a:ext cx="8248650" cy="5156200"/>
          </a:xfrm>
          <a:prstGeom prst="rect">
            <a:avLst/>
          </a:prstGeom>
          <a:noFill/>
          <a:ln w="9525">
            <a:noFill/>
            <a:miter lim="800000"/>
            <a:headEnd/>
            <a:tailEnd/>
          </a:ln>
        </p:spPr>
      </p:pic>
      <p:sp>
        <p:nvSpPr>
          <p:cNvPr id="13" name="文本框 5"/>
          <p:cNvSpPr txBox="1"/>
          <p:nvPr/>
        </p:nvSpPr>
        <p:spPr>
          <a:xfrm>
            <a:off x="1214414" y="3571876"/>
            <a:ext cx="5143536" cy="535531"/>
          </a:xfrm>
          <a:prstGeom prst="rect">
            <a:avLst/>
          </a:prstGeom>
          <a:solidFill>
            <a:srgbClr val="FFC000"/>
          </a:solidFill>
          <a:effectLst>
            <a:softEdge rad="127000"/>
          </a:effectLst>
        </p:spPr>
        <p:txBody>
          <a:bodyPr wrap="square">
            <a:spAutoFit/>
          </a:bodyPr>
          <a:lstStyle/>
          <a:p>
            <a:pPr fontAlgn="auto">
              <a:lnSpc>
                <a:spcPct val="120000"/>
              </a:lnSpc>
              <a:spcBef>
                <a:spcPct val="50000"/>
              </a:spcBef>
              <a:spcAft>
                <a:spcPts val="0"/>
              </a:spcAft>
              <a:defRPr/>
            </a:pPr>
            <a:r>
              <a:rPr kumimoji="1" lang="en-US" altLang="zh-CN" sz="2400" dirty="0" smtClean="0">
                <a:solidFill>
                  <a:srgbClr val="000000"/>
                </a:solidFill>
                <a:latin typeface="+mn-lt"/>
                <a:ea typeface="+mn-ea"/>
              </a:rPr>
              <a:t>(raise children / provide against old age)</a:t>
            </a:r>
            <a:endParaRPr kumimoji="1" lang="en-US" altLang="zh-CN" sz="2400" dirty="0">
              <a:solidFill>
                <a:schemeClr val="accent4">
                  <a:lumMod val="10000"/>
                </a:schemeClr>
              </a:solidFill>
              <a:latin typeface="+mn-lt"/>
              <a:ea typeface="+mn-ea"/>
            </a:endParaRPr>
          </a:p>
        </p:txBody>
      </p:sp>
      <p:sp>
        <p:nvSpPr>
          <p:cNvPr id="23" name="TextBox 22"/>
          <p:cNvSpPr txBox="1"/>
          <p:nvPr/>
        </p:nvSpPr>
        <p:spPr>
          <a:xfrm>
            <a:off x="1087437" y="184467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087437" y="2214554"/>
            <a:ext cx="6086475" cy="1629677"/>
          </a:xfrm>
          <a:prstGeom prst="rect">
            <a:avLst/>
          </a:prstGeom>
          <a:noFill/>
          <a:ln w="9525">
            <a:noFill/>
            <a:miter lim="800000"/>
            <a:headEnd/>
            <a:tailEnd/>
          </a:ln>
        </p:spPr>
        <p:txBody>
          <a:bodyPr wrap="square">
            <a:spAutoFit/>
          </a:bodyPr>
          <a:lstStyle/>
          <a:p>
            <a:pPr>
              <a:lnSpc>
                <a:spcPct val="120000"/>
              </a:lnSpc>
              <a:spcBef>
                <a:spcPct val="50000"/>
              </a:spcBef>
            </a:pPr>
            <a:r>
              <a:rPr lang="zh-CN" altLang="en-US" sz="2400" dirty="0" smtClean="0">
                <a:latin typeface="华文行楷" pitchFamily="2" charset="-122"/>
                <a:ea typeface="华文行楷" pitchFamily="2" charset="-122"/>
              </a:rPr>
              <a:t>中西方理念碰撞的另一领域是，中国人大多认为养儿防老。</a:t>
            </a:r>
          </a:p>
          <a:p>
            <a:pPr>
              <a:lnSpc>
                <a:spcPct val="135000"/>
              </a:lnSpc>
              <a:spcBef>
                <a:spcPct val="50000"/>
              </a:spcBef>
            </a:pPr>
            <a:endParaRPr lang="zh-CN" altLang="en-US" sz="2400" dirty="0">
              <a:latin typeface="华文行楷" pitchFamily="2" charset="-122"/>
              <a:ea typeface="华文行楷" pitchFamily="2" charset="-122"/>
            </a:endParaRPr>
          </a:p>
        </p:txBody>
      </p:sp>
      <p:sp>
        <p:nvSpPr>
          <p:cNvPr id="25" name="TextBox 24"/>
          <p:cNvSpPr txBox="1"/>
          <p:nvPr/>
        </p:nvSpPr>
        <p:spPr>
          <a:xfrm>
            <a:off x="1071563" y="3143250"/>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214438" y="4091969"/>
            <a:ext cx="6483350" cy="1824346"/>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dirty="0" smtClean="0">
                <a:solidFill>
                  <a:srgbClr val="FF0000"/>
                </a:solidFill>
                <a:latin typeface="Helvetica"/>
              </a:rPr>
              <a:t>Another area where Chinese and Westerners clash is that </a:t>
            </a:r>
            <a:r>
              <a:rPr kumimoji="1" lang="en-US" altLang="zh-CN" sz="2400" dirty="0" smtClean="0">
                <a:latin typeface="Helvetica"/>
              </a:rPr>
              <a:t>most Chinese people think that they can provide against old age by raising children. </a:t>
            </a:r>
            <a:endParaRPr kumimoji="1" lang="en-US" altLang="zh-CN" sz="2400" dirty="0">
              <a:latin typeface="Helvetica"/>
            </a:endParaRPr>
          </a:p>
        </p:txBody>
      </p:sp>
      <p:grpSp>
        <p:nvGrpSpPr>
          <p:cNvPr id="10" name="组合 9"/>
          <p:cNvGrpSpPr>
            <a:grpSpLocks/>
          </p:cNvGrpSpPr>
          <p:nvPr/>
        </p:nvGrpSpPr>
        <p:grpSpPr bwMode="auto">
          <a:xfrm>
            <a:off x="-14288" y="44226"/>
            <a:ext cx="7443788" cy="1152526"/>
            <a:chOff x="-14288" y="-27384"/>
            <a:chExt cx="7444331" cy="1152525"/>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1"/>
          <p:cNvSpPr>
            <a:spLocks noChangeArrowheads="1"/>
          </p:cNvSpPr>
          <p:nvPr/>
        </p:nvSpPr>
        <p:spPr bwMode="auto">
          <a:xfrm>
            <a:off x="1403648" y="2201923"/>
            <a:ext cx="6634111" cy="579005"/>
          </a:xfrm>
          <a:prstGeom prst="rect">
            <a:avLst/>
          </a:prstGeom>
          <a:noFill/>
          <a:ln w="9525">
            <a:noFill/>
            <a:miter lim="800000"/>
            <a:headEnd/>
            <a:tailEnd/>
          </a:ln>
        </p:spPr>
        <p:txBody>
          <a:bodyPr wrap="square">
            <a:spAutoFit/>
          </a:bodyPr>
          <a:lstStyle/>
          <a:p>
            <a:pPr>
              <a:lnSpc>
                <a:spcPct val="125000"/>
              </a:lnSpc>
              <a:spcBef>
                <a:spcPct val="50000"/>
              </a:spcBef>
            </a:pPr>
            <a:r>
              <a:rPr lang="zh-CN" altLang="en-US" sz="2600" dirty="0" smtClean="0">
                <a:solidFill>
                  <a:srgbClr val="C00000"/>
                </a:solidFill>
                <a:latin typeface="华文行楷" pitchFamily="2" charset="-122"/>
                <a:ea typeface="华文行楷" pitchFamily="2" charset="-122"/>
              </a:rPr>
              <a:t>到</a:t>
            </a:r>
            <a:r>
              <a:rPr lang="zh-CN" altLang="en-US" sz="2600" dirty="0" smtClean="0">
                <a:latin typeface="华文行楷" pitchFamily="2" charset="-122"/>
                <a:ea typeface="华文行楷" pitchFamily="2" charset="-122"/>
              </a:rPr>
              <a:t>表现</a:t>
            </a:r>
            <a:r>
              <a:rPr lang="zh-CN" altLang="en-US" sz="2600" dirty="0" smtClean="0">
                <a:solidFill>
                  <a:srgbClr val="C00000"/>
                </a:solidFill>
                <a:latin typeface="华文行楷" pitchFamily="2" charset="-122"/>
                <a:ea typeface="华文行楷" pitchFamily="2" charset="-122"/>
              </a:rPr>
              <a:t>时机来临时，</a:t>
            </a:r>
            <a:r>
              <a:rPr lang="zh-CN" altLang="en-US" sz="2600" dirty="0" smtClean="0">
                <a:latin typeface="华文行楷" pitchFamily="2" charset="-122"/>
                <a:ea typeface="华文行楷" pitchFamily="2" charset="-122"/>
              </a:rPr>
              <a:t>中国孩子已经成竹在胸</a:t>
            </a:r>
            <a:r>
              <a:rPr lang="zh-CN" altLang="en-US" sz="2800" dirty="0" smtClean="0"/>
              <a:t>。</a:t>
            </a:r>
            <a:r>
              <a:rPr kumimoji="1" lang="zh-CN" altLang="en-US" sz="2600" b="1" dirty="0" smtClean="0">
                <a:solidFill>
                  <a:srgbClr val="000000"/>
                </a:solidFill>
                <a:latin typeface="Calibri" pitchFamily="34" charset="0"/>
              </a:rPr>
              <a:t> </a:t>
            </a:r>
            <a:endParaRPr kumimoji="1" lang="zh-CN" altLang="en-US" sz="2600" b="1" dirty="0">
              <a:solidFill>
                <a:srgbClr val="000000"/>
              </a:solidFill>
              <a:latin typeface="Calibri" pitchFamily="34" charset="0"/>
            </a:endParaRPr>
          </a:p>
        </p:txBody>
      </p:sp>
      <p:sp>
        <p:nvSpPr>
          <p:cNvPr id="63491" name="TextBox 4"/>
          <p:cNvSpPr txBox="1">
            <a:spLocks noChangeArrowheads="1"/>
          </p:cNvSpPr>
          <p:nvPr/>
        </p:nvSpPr>
        <p:spPr bwMode="auto">
          <a:xfrm>
            <a:off x="1420812" y="1484784"/>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63492" name="TextBox 25"/>
          <p:cNvSpPr txBox="1">
            <a:spLocks noChangeArrowheads="1"/>
          </p:cNvSpPr>
          <p:nvPr/>
        </p:nvSpPr>
        <p:spPr bwMode="auto">
          <a:xfrm>
            <a:off x="1403648" y="3194744"/>
            <a:ext cx="1871662" cy="522288"/>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01775" y="4037013"/>
            <a:ext cx="6383338" cy="1488613"/>
          </a:xfrm>
          <a:prstGeom prst="rect">
            <a:avLst/>
          </a:prstGeom>
          <a:noFill/>
          <a:ln w="9525">
            <a:noFill/>
            <a:miter lim="800000"/>
            <a:headEnd/>
            <a:tailEnd/>
          </a:ln>
        </p:spPr>
        <p:txBody>
          <a:bodyPr>
            <a:spAutoFit/>
          </a:bodyPr>
          <a:lstStyle/>
          <a:p>
            <a:pPr>
              <a:lnSpc>
                <a:spcPct val="120000"/>
              </a:lnSpc>
              <a:spcBef>
                <a:spcPct val="50000"/>
              </a:spcBef>
            </a:pPr>
            <a:r>
              <a:rPr lang="en-US" altLang="zh-CN" sz="2600" b="1" dirty="0" smtClean="0">
                <a:solidFill>
                  <a:srgbClr val="FF6600"/>
                </a:solidFill>
                <a:latin typeface="Helvetica"/>
                <a:ea typeface="+mn-ea"/>
              </a:rPr>
              <a:t>When the time comes to </a:t>
            </a:r>
            <a:r>
              <a:rPr lang="en-US" altLang="zh-CN" sz="2600" dirty="0" smtClean="0">
                <a:latin typeface="Helvetica"/>
              </a:rPr>
              <a:t>perform, Chinese children have a blueprint for success.</a:t>
            </a:r>
            <a:endParaRPr lang="en-US" altLang="zh-CN" sz="2600" dirty="0">
              <a:latin typeface="Helvetica"/>
            </a:endParaRPr>
          </a:p>
        </p:txBody>
      </p:sp>
      <p:cxnSp>
        <p:nvCxnSpPr>
          <p:cNvPr id="4" name="直接连接符 3"/>
          <p:cNvCxnSpPr/>
          <p:nvPr/>
        </p:nvCxnSpPr>
        <p:spPr>
          <a:xfrm>
            <a:off x="1538333" y="206084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86104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692794"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11" name="组合 10"/>
          <p:cNvGrpSpPr>
            <a:grpSpLocks/>
          </p:cNvGrpSpPr>
          <p:nvPr/>
        </p:nvGrpSpPr>
        <p:grpSpPr bwMode="auto">
          <a:xfrm>
            <a:off x="-14288" y="44226"/>
            <a:ext cx="7443788" cy="1152526"/>
            <a:chOff x="-14288" y="-27384"/>
            <a:chExt cx="7444331" cy="1152525"/>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1"/>
          <p:cNvSpPr>
            <a:spLocks noChangeArrowheads="1"/>
          </p:cNvSpPr>
          <p:nvPr/>
        </p:nvSpPr>
        <p:spPr bwMode="auto">
          <a:xfrm>
            <a:off x="1538288" y="2400442"/>
            <a:ext cx="6273800" cy="451406"/>
          </a:xfrm>
          <a:prstGeom prst="rect">
            <a:avLst/>
          </a:prstGeom>
          <a:noFill/>
          <a:ln w="9525">
            <a:noFill/>
            <a:miter lim="800000"/>
            <a:headEnd/>
            <a:tailEnd/>
          </a:ln>
        </p:spPr>
        <p:txBody>
          <a:bodyPr>
            <a:spAutoFit/>
          </a:bodyPr>
          <a:lstStyle/>
          <a:p>
            <a:pPr>
              <a:lnSpc>
                <a:spcPts val="2800"/>
              </a:lnSpc>
            </a:pPr>
            <a:r>
              <a:rPr lang="en-US" altLang="zh-CN" sz="2600" b="1" dirty="0" smtClean="0">
                <a:solidFill>
                  <a:srgbClr val="FF6600"/>
                </a:solidFill>
                <a:latin typeface="Helvetica"/>
                <a:ea typeface="+mn-ea"/>
              </a:rPr>
              <a:t>When the time comes </a:t>
            </a:r>
            <a:r>
              <a:rPr lang="en-US" altLang="zh-CN" sz="2600" dirty="0" smtClean="0">
                <a:latin typeface="Helvetica"/>
                <a:ea typeface="华文行楷" pitchFamily="2" charset="-122"/>
              </a:rPr>
              <a:t>to do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a:t>
            </a:r>
            <a:endParaRPr lang="en-US" altLang="zh-CN" sz="2600" dirty="0">
              <a:latin typeface="Helvetica"/>
              <a:ea typeface="华文行楷" pitchFamily="2" charset="-122"/>
            </a:endParaRPr>
          </a:p>
        </p:txBody>
      </p:sp>
      <p:sp>
        <p:nvSpPr>
          <p:cNvPr id="5" name="TextBox 4"/>
          <p:cNvSpPr txBox="1"/>
          <p:nvPr/>
        </p:nvSpPr>
        <p:spPr>
          <a:xfrm>
            <a:off x="1538288" y="1681163"/>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64516" name="TextBox 25"/>
          <p:cNvSpPr txBox="1">
            <a:spLocks noChangeArrowheads="1"/>
          </p:cNvSpPr>
          <p:nvPr/>
        </p:nvSpPr>
        <p:spPr bwMode="auto">
          <a:xfrm>
            <a:off x="1538288" y="3429000"/>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4059238"/>
            <a:ext cx="6088062" cy="1020762"/>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用于表示“</a:t>
            </a:r>
            <a:r>
              <a:rPr lang="zh-CN" altLang="en-US" sz="2600" dirty="0" smtClean="0">
                <a:solidFill>
                  <a:srgbClr val="71AE0E"/>
                </a:solidFill>
                <a:latin typeface="华文行楷" pitchFamily="2" charset="-122"/>
                <a:ea typeface="华文行楷" pitchFamily="2" charset="-122"/>
              </a:rPr>
              <a:t>特定时刻的来临</a:t>
            </a:r>
            <a:r>
              <a:rPr lang="en-US" altLang="zh-CN" sz="2600" dirty="0" smtClean="0">
                <a:solidFill>
                  <a:srgbClr val="71AE0E"/>
                </a:solidFill>
                <a:latin typeface="华文行楷" pitchFamily="2" charset="-122"/>
                <a:ea typeface="华文行楷" pitchFamily="2" charset="-122"/>
              </a:rPr>
              <a:t>…</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702262" y="3952875"/>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220503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4520"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12" name="组合 11"/>
          <p:cNvGrpSpPr>
            <a:grpSpLocks/>
          </p:cNvGrpSpPr>
          <p:nvPr/>
        </p:nvGrpSpPr>
        <p:grpSpPr bwMode="auto">
          <a:xfrm>
            <a:off x="-14288" y="44226"/>
            <a:ext cx="7443788" cy="1152526"/>
            <a:chOff x="-14288" y="-27384"/>
            <a:chExt cx="7444331" cy="1152525"/>
          </a:xfrm>
        </p:grpSpPr>
        <p:pic>
          <p:nvPicPr>
            <p:cNvPr id="1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a:grpSpLocks/>
          </p:cNvGrpSpPr>
          <p:nvPr/>
        </p:nvGrpSpPr>
        <p:grpSpPr bwMode="auto">
          <a:xfrm>
            <a:off x="899592" y="1269251"/>
            <a:ext cx="6256858" cy="2212965"/>
            <a:chOff x="899943" y="1984499"/>
            <a:chExt cx="6256591" cy="2212756"/>
          </a:xfrm>
        </p:grpSpPr>
        <p:sp>
          <p:nvSpPr>
            <p:cNvPr id="73740" name="TextBox 6"/>
            <p:cNvSpPr txBox="1">
              <a:spLocks noChangeArrowheads="1"/>
            </p:cNvSpPr>
            <p:nvPr/>
          </p:nvSpPr>
          <p:spPr bwMode="auto">
            <a:xfrm>
              <a:off x="924275" y="2997039"/>
              <a:ext cx="6232259" cy="1200216"/>
            </a:xfrm>
            <a:prstGeom prst="rect">
              <a:avLst/>
            </a:prstGeom>
            <a:noFill/>
            <a:ln w="9525">
              <a:noFill/>
              <a:miter lim="800000"/>
              <a:headEnd/>
              <a:tailEnd/>
            </a:ln>
          </p:spPr>
          <p:txBody>
            <a:bodyPr wrap="square">
              <a:spAutoFit/>
            </a:bodyPr>
            <a:lstStyle/>
            <a:p>
              <a:pPr marL="540000" indent="-828000" algn="just"/>
              <a:r>
                <a:rPr lang="en-US" altLang="zh-CN" sz="2400" dirty="0" smtClean="0">
                  <a:solidFill>
                    <a:srgbClr val="000000"/>
                  </a:solidFill>
                  <a:latin typeface="Helvetica" pitchFamily="34" charset="0"/>
                </a:rPr>
                <a:t>Q1: </a:t>
              </a:r>
              <a:r>
                <a:rPr lang="en-US" altLang="zh-CN" sz="2400" dirty="0" smtClean="0">
                  <a:latin typeface="Helvetica"/>
                  <a:ea typeface="Cambria Math" pitchFamily="18" charset="0"/>
                  <a:cs typeface="Arial" pitchFamily="34" charset="0"/>
                </a:rPr>
                <a:t>Is your mother a Tiger Mother? What   would your parents do if you failed to meet their expectations?</a:t>
              </a:r>
              <a:endParaRPr lang="zh-CN" altLang="en-US" sz="2400" dirty="0" smtClean="0">
                <a:latin typeface="Helvetica"/>
                <a:ea typeface="Cambria Math" pitchFamily="18" charset="0"/>
                <a:cs typeface="Arial" pitchFamily="34" charset="0"/>
              </a:endParaRPr>
            </a:p>
          </p:txBody>
        </p:sp>
        <p:sp>
          <p:nvSpPr>
            <p:cNvPr id="73741" name="矩形 10"/>
            <p:cNvSpPr>
              <a:spLocks noChangeArrowheads="1"/>
            </p:cNvSpPr>
            <p:nvPr/>
          </p:nvSpPr>
          <p:spPr bwMode="auto">
            <a:xfrm>
              <a:off x="899943" y="1984499"/>
              <a:ext cx="6256591" cy="954107"/>
            </a:xfrm>
            <a:prstGeom prst="rect">
              <a:avLst/>
            </a:prstGeom>
            <a:noFill/>
            <a:ln w="9525">
              <a:noFill/>
              <a:miter lim="800000"/>
              <a:headEnd/>
              <a:tailEnd/>
            </a:ln>
          </p:spPr>
          <p:txBody>
            <a:bodyPr wrap="square">
              <a:spAutoFit/>
            </a:bodyPr>
            <a:lstStyle/>
            <a:p>
              <a:pPr eaLnBrk="0" hangingPunct="0"/>
              <a:r>
                <a:rPr lang="en-US" altLang="zh-CN" sz="2800" dirty="0" smtClean="0">
                  <a:solidFill>
                    <a:srgbClr val="000000"/>
                  </a:solidFill>
                  <a:latin typeface="Helvetica" pitchFamily="34" charset="0"/>
                </a:rPr>
                <a:t>Watch a video clip and answer the two questions.</a:t>
              </a:r>
            </a:p>
          </p:txBody>
        </p:sp>
      </p:grpSp>
      <p:sp>
        <p:nvSpPr>
          <p:cNvPr id="12" name="Text Box 1074">
            <a:hlinkClick r:id="" action="ppaction://hlinkshowjump?jump=nextslide"/>
          </p:cNvPr>
          <p:cNvSpPr txBox="1">
            <a:spLocks noChangeArrowheads="1"/>
          </p:cNvSpPr>
          <p:nvPr/>
        </p:nvSpPr>
        <p:spPr bwMode="auto">
          <a:xfrm>
            <a:off x="4000500" y="5715000"/>
            <a:ext cx="2767013" cy="461963"/>
          </a:xfrm>
          <a:prstGeom prst="rect">
            <a:avLst/>
          </a:prstGeom>
          <a:noFill/>
          <a:ln w="12700" cap="sq">
            <a:noFill/>
            <a:miter lim="800000"/>
            <a:headEnd type="none" w="sm" len="sm"/>
            <a:tailEnd type="none" w="sm" len="sm"/>
          </a:ln>
        </p:spPr>
        <p:txBody>
          <a:bodyPr>
            <a:spAutoFit/>
          </a:bodyPr>
          <a:lstStyle/>
          <a:p>
            <a:pPr fontAlgn="auto">
              <a:spcBef>
                <a:spcPts val="0"/>
              </a:spcBef>
              <a:spcAft>
                <a:spcPts val="0"/>
              </a:spcAft>
              <a:defRPr/>
            </a:pPr>
            <a:r>
              <a:rPr lang="en-US" altLang="zh-CN" sz="2400" b="1" dirty="0">
                <a:solidFill>
                  <a:srgbClr val="F79646">
                    <a:lumMod val="75000"/>
                  </a:srgbClr>
                </a:solidFill>
                <a:latin typeface="Helvetica" pitchFamily="34" charset="0"/>
                <a:ea typeface="宋体"/>
                <a:cs typeface="Helvetica Neue"/>
              </a:rPr>
              <a:t>Video Watching</a:t>
            </a:r>
          </a:p>
        </p:txBody>
      </p:sp>
      <p:pic>
        <p:nvPicPr>
          <p:cNvPr id="73733" name="Picture 9" descr="13">
            <a:hlinkClick r:id="rId3" action="ppaction://hlinksldjump"/>
          </p:cNvPr>
          <p:cNvPicPr>
            <a:picLocks noChangeAspect="1" noChangeArrowheads="1" noCrop="1"/>
          </p:cNvPicPr>
          <p:nvPr/>
        </p:nvPicPr>
        <p:blipFill>
          <a:blip r:embed="rId4" cstate="print"/>
          <a:srcRect/>
          <a:stretch>
            <a:fillRect/>
          </a:stretch>
        </p:blipFill>
        <p:spPr bwMode="auto">
          <a:xfrm>
            <a:off x="6635750" y="5715000"/>
            <a:ext cx="1530350" cy="409575"/>
          </a:xfrm>
          <a:prstGeom prst="rect">
            <a:avLst/>
          </a:prstGeom>
          <a:noFill/>
          <a:ln w="9525">
            <a:noFill/>
            <a:miter lim="800000"/>
            <a:headEnd/>
            <a:tailEnd/>
          </a:ln>
        </p:spPr>
      </p:pic>
      <p:pic>
        <p:nvPicPr>
          <p:cNvPr id="73734" name="Picture 27" descr="E:\2014素材\441\24[2007418114541].png"/>
          <p:cNvPicPr>
            <a:picLocks noChangeAspect="1" noChangeArrowheads="1"/>
          </p:cNvPicPr>
          <p:nvPr/>
        </p:nvPicPr>
        <p:blipFill>
          <a:blip r:embed="rId5" cstate="print"/>
          <a:srcRect/>
          <a:stretch>
            <a:fillRect/>
          </a:stretch>
        </p:blipFill>
        <p:spPr bwMode="auto">
          <a:xfrm rot="1602339">
            <a:off x="7120227" y="370159"/>
            <a:ext cx="1500187" cy="1566863"/>
          </a:xfrm>
          <a:prstGeom prst="rect">
            <a:avLst/>
          </a:prstGeom>
          <a:noFill/>
          <a:ln w="9525">
            <a:noFill/>
            <a:miter lim="800000"/>
            <a:headEnd/>
            <a:tailEnd/>
          </a:ln>
        </p:spPr>
      </p:pic>
      <p:grpSp>
        <p:nvGrpSpPr>
          <p:cNvPr id="3" name="组合 18"/>
          <p:cNvGrpSpPr>
            <a:grpSpLocks/>
          </p:cNvGrpSpPr>
          <p:nvPr/>
        </p:nvGrpSpPr>
        <p:grpSpPr bwMode="auto">
          <a:xfrm>
            <a:off x="7316817" y="2194942"/>
            <a:ext cx="1398587" cy="1013073"/>
            <a:chOff x="6070617" y="4630504"/>
            <a:chExt cx="1289177" cy="1013073"/>
          </a:xfrm>
        </p:grpSpPr>
        <p:pic>
          <p:nvPicPr>
            <p:cNvPr id="73738" name="Picture 3">
              <a:hlinkClick r:id="rId6" action="ppaction://hlinksldjump"/>
            </p:cNvPr>
            <p:cNvPicPr>
              <a:picLocks noChangeAspect="1" noChangeArrowheads="1"/>
            </p:cNvPicPr>
            <p:nvPr/>
          </p:nvPicPr>
          <p:blipFill>
            <a:blip r:embed="rId7" cstate="print"/>
            <a:srcRect/>
            <a:stretch>
              <a:fillRect/>
            </a:stretch>
          </p:blipFill>
          <p:spPr bwMode="auto">
            <a:xfrm>
              <a:off x="6070617" y="4630504"/>
              <a:ext cx="1073151" cy="1013073"/>
            </a:xfrm>
            <a:prstGeom prst="rect">
              <a:avLst/>
            </a:prstGeom>
            <a:noFill/>
            <a:ln w="9525">
              <a:noFill/>
              <a:miter lim="800000"/>
              <a:headEnd/>
              <a:tailEnd/>
            </a:ln>
          </p:spPr>
        </p:pic>
        <p:sp>
          <p:nvSpPr>
            <p:cNvPr id="17" name="TextBox 16">
              <a:hlinkClick r:id="rId8" action="ppaction://hlinksldjump"/>
            </p:cNvPr>
            <p:cNvSpPr txBox="1"/>
            <p:nvPr/>
          </p:nvSpPr>
          <p:spPr>
            <a:xfrm>
              <a:off x="6286643" y="4983276"/>
              <a:ext cx="1073151" cy="461963"/>
            </a:xfrm>
            <a:prstGeom prst="rect">
              <a:avLst/>
            </a:prstGeom>
            <a:noFill/>
          </p:spPr>
          <p:txBody>
            <a:bodyPr>
              <a:spAutoFit/>
            </a:bodyPr>
            <a:lstStyle/>
            <a:p>
              <a:pPr fontAlgn="auto">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Tempus Sans ITC" pitchFamily="82" charset="0"/>
                  <a:ea typeface="宋体"/>
                </a:rPr>
                <a:t>Tips</a:t>
              </a:r>
              <a:endParaRPr lang="zh-CN" altLang="en-US" sz="2400" b="1" dirty="0">
                <a:solidFill>
                  <a:prstClr val="white"/>
                </a:solidFill>
                <a:effectLst>
                  <a:outerShdw blurRad="38100" dist="38100" dir="2700000" algn="tl">
                    <a:srgbClr val="000000">
                      <a:alpha val="43137"/>
                    </a:srgbClr>
                  </a:outerShdw>
                </a:effectLst>
                <a:latin typeface="Tempus Sans ITC" pitchFamily="82" charset="0"/>
                <a:ea typeface="宋体"/>
              </a:endParaRPr>
            </a:p>
          </p:txBody>
        </p:sp>
      </p:grpSp>
      <p:sp>
        <p:nvSpPr>
          <p:cNvPr id="15" name="矩形 14"/>
          <p:cNvSpPr/>
          <p:nvPr/>
        </p:nvSpPr>
        <p:spPr>
          <a:xfrm>
            <a:off x="923925" y="3947572"/>
            <a:ext cx="6232525" cy="1569660"/>
          </a:xfrm>
          <a:prstGeom prst="rect">
            <a:avLst/>
          </a:prstGeom>
        </p:spPr>
        <p:txBody>
          <a:bodyPr wrap="square">
            <a:spAutoFit/>
          </a:bodyPr>
          <a:lstStyle/>
          <a:p>
            <a:pPr marL="538163" indent="-538163" algn="just"/>
            <a:r>
              <a:rPr lang="en-US" altLang="zh-CN" sz="2400" dirty="0" smtClean="0">
                <a:solidFill>
                  <a:srgbClr val="000000"/>
                </a:solidFill>
                <a:latin typeface="Helvetica" pitchFamily="34" charset="0"/>
              </a:rPr>
              <a:t>Q2: </a:t>
            </a:r>
            <a:r>
              <a:rPr lang="en-US" altLang="zh-CN" sz="2400" dirty="0" smtClean="0">
                <a:latin typeface="Helvetica"/>
                <a:ea typeface="Cambria Math" pitchFamily="18" charset="0"/>
                <a:cs typeface="Arial" pitchFamily="34" charset="0"/>
              </a:rPr>
              <a:t>Have you ever hated your parents when they forced you to do something you disliked but which later proved to be worthy of your efforts</a:t>
            </a:r>
            <a:r>
              <a:rPr lang="en-US" altLang="zh-CN" sz="2400" dirty="0" smtClean="0">
                <a:solidFill>
                  <a:srgbClr val="000000"/>
                </a:solidFill>
                <a:latin typeface="Helvetica" pitchFamily="34" charset="0"/>
              </a:rPr>
              <a:t>?</a:t>
            </a:r>
            <a:endParaRPr lang="zh-CN" altLang="en-US" sz="2400" dirty="0" smtClean="0">
              <a:solidFill>
                <a:srgbClr val="000000"/>
              </a:solidFill>
              <a:latin typeface="Helvetica" pitchFamily="34" charset="0"/>
            </a:endParaRPr>
          </a:p>
        </p:txBody>
      </p:sp>
      <p:grpSp>
        <p:nvGrpSpPr>
          <p:cNvPr id="16" name="组合 18"/>
          <p:cNvGrpSpPr>
            <a:grpSpLocks/>
          </p:cNvGrpSpPr>
          <p:nvPr/>
        </p:nvGrpSpPr>
        <p:grpSpPr bwMode="auto">
          <a:xfrm>
            <a:off x="7388255" y="4221088"/>
            <a:ext cx="1398587" cy="1013073"/>
            <a:chOff x="6070617" y="4630504"/>
            <a:chExt cx="1289177" cy="1013073"/>
          </a:xfrm>
        </p:grpSpPr>
        <p:pic>
          <p:nvPicPr>
            <p:cNvPr id="18" name="Picture 3">
              <a:hlinkClick r:id="rId6" action="ppaction://hlinksldjump"/>
            </p:cNvPr>
            <p:cNvPicPr>
              <a:picLocks noChangeAspect="1" noChangeArrowheads="1"/>
            </p:cNvPicPr>
            <p:nvPr/>
          </p:nvPicPr>
          <p:blipFill>
            <a:blip r:embed="rId7" cstate="print"/>
            <a:srcRect/>
            <a:stretch>
              <a:fillRect/>
            </a:stretch>
          </p:blipFill>
          <p:spPr bwMode="auto">
            <a:xfrm>
              <a:off x="6070617" y="4630504"/>
              <a:ext cx="1073151" cy="1013073"/>
            </a:xfrm>
            <a:prstGeom prst="rect">
              <a:avLst/>
            </a:prstGeom>
            <a:noFill/>
            <a:ln w="9525">
              <a:noFill/>
              <a:miter lim="800000"/>
              <a:headEnd/>
              <a:tailEnd/>
            </a:ln>
          </p:spPr>
        </p:pic>
        <p:sp>
          <p:nvSpPr>
            <p:cNvPr id="19" name="TextBox 18">
              <a:hlinkClick r:id="rId9" action="ppaction://hlinksldjump"/>
            </p:cNvPr>
            <p:cNvSpPr txBox="1"/>
            <p:nvPr/>
          </p:nvSpPr>
          <p:spPr>
            <a:xfrm>
              <a:off x="6286643" y="4983276"/>
              <a:ext cx="1073151" cy="461963"/>
            </a:xfrm>
            <a:prstGeom prst="rect">
              <a:avLst/>
            </a:prstGeom>
            <a:noFill/>
          </p:spPr>
          <p:txBody>
            <a:bodyPr>
              <a:spAutoFit/>
            </a:bodyPr>
            <a:lstStyle/>
            <a:p>
              <a:pPr fontAlgn="auto">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Tempus Sans ITC" pitchFamily="82" charset="0"/>
                  <a:ea typeface="宋体"/>
                </a:rPr>
                <a:t>Tips</a:t>
              </a:r>
              <a:endParaRPr lang="zh-CN" altLang="en-US" sz="2400" b="1" dirty="0">
                <a:solidFill>
                  <a:prstClr val="white"/>
                </a:solidFill>
                <a:effectLst>
                  <a:outerShdw blurRad="38100" dist="38100" dir="2700000" algn="tl">
                    <a:srgbClr val="000000">
                      <a:alpha val="43137"/>
                    </a:srgbClr>
                  </a:outerShdw>
                </a:effectLst>
                <a:latin typeface="Tempus Sans ITC" pitchFamily="82" charset="0"/>
                <a:ea typeface="宋体"/>
              </a:endParaRPr>
            </a:p>
          </p:txBody>
        </p:sp>
      </p:grpSp>
      <p:grpSp>
        <p:nvGrpSpPr>
          <p:cNvPr id="20" name="Group 14"/>
          <p:cNvGrpSpPr>
            <a:grpSpLocks/>
          </p:cNvGrpSpPr>
          <p:nvPr/>
        </p:nvGrpSpPr>
        <p:grpSpPr bwMode="auto">
          <a:xfrm>
            <a:off x="0" y="0"/>
            <a:ext cx="8834438" cy="1198563"/>
            <a:chOff x="0" y="0"/>
            <a:chExt cx="8834438" cy="1198563"/>
          </a:xfrm>
        </p:grpSpPr>
        <p:pic>
          <p:nvPicPr>
            <p:cNvPr id="21" name="Picture 9"/>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0" y="0"/>
              <a:ext cx="3348038" cy="1198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cs typeface="+mn-cs"/>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sp>
          <p:nvSpPr>
            <p:cNvPr id="23" name="矩形 10"/>
            <p:cNvSpPr>
              <a:spLocks noChangeArrowheads="1"/>
            </p:cNvSpPr>
            <p:nvPr/>
          </p:nvSpPr>
          <p:spPr bwMode="auto">
            <a:xfrm>
              <a:off x="3068638" y="427038"/>
              <a:ext cx="5765800"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6600"/>
                  </a:solidFill>
                  <a:latin typeface="Helvetica" pitchFamily="2" charset="0"/>
                  <a:ea typeface="Helvetica Neue"/>
                  <a:cs typeface="Helvetica Neue"/>
                </a:rPr>
                <a:t>Short answer questions</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cstate="print"/>
          <a:srcRect l="7280" t="15610" b="1074"/>
          <a:stretch>
            <a:fillRect/>
          </a:stretch>
        </p:blipFill>
        <p:spPr bwMode="auto">
          <a:xfrm>
            <a:off x="428625" y="1312863"/>
            <a:ext cx="8578850" cy="5330847"/>
          </a:xfrm>
          <a:prstGeom prst="rect">
            <a:avLst/>
          </a:prstGeom>
          <a:noFill/>
          <a:ln w="9525">
            <a:noFill/>
            <a:miter lim="800000"/>
            <a:headEnd/>
            <a:tailEnd/>
          </a:ln>
        </p:spPr>
      </p:pic>
      <p:sp>
        <p:nvSpPr>
          <p:cNvPr id="13" name="文本框 5"/>
          <p:cNvSpPr txBox="1"/>
          <p:nvPr/>
        </p:nvSpPr>
        <p:spPr>
          <a:xfrm>
            <a:off x="1031999" y="3741011"/>
            <a:ext cx="5683141" cy="461665"/>
          </a:xfrm>
          <a:prstGeom prst="rect">
            <a:avLst/>
          </a:prstGeom>
          <a:solidFill>
            <a:srgbClr val="FFC000"/>
          </a:solidFill>
          <a:effectLst>
            <a:softEdge rad="127000"/>
          </a:effectLst>
        </p:spPr>
        <p:txBody>
          <a:bodyPr wrap="square">
            <a:spAutoFit/>
          </a:bodyPr>
          <a:lstStyle/>
          <a:p>
            <a:pPr fontAlgn="auto">
              <a:spcBef>
                <a:spcPct val="50000"/>
              </a:spcBef>
              <a:spcAft>
                <a:spcPts val="0"/>
              </a:spcAft>
              <a:defRPr/>
            </a:pPr>
            <a:r>
              <a:rPr kumimoji="1" lang="en-US" altLang="zh-CN" sz="2400" dirty="0" smtClean="0">
                <a:solidFill>
                  <a:srgbClr val="000000"/>
                </a:solidFill>
                <a:latin typeface="+mn-lt"/>
                <a:ea typeface="+mn-ea"/>
              </a:rPr>
              <a:t>(unique set of sporting skills / physical gifts)</a:t>
            </a:r>
            <a:endParaRPr kumimoji="1" lang="en-US" altLang="zh-CN" sz="2400" dirty="0">
              <a:solidFill>
                <a:srgbClr val="000000"/>
              </a:solidFill>
              <a:latin typeface="+mn-lt"/>
              <a:ea typeface="+mn-ea"/>
            </a:endParaRPr>
          </a:p>
        </p:txBody>
      </p:sp>
      <p:sp>
        <p:nvSpPr>
          <p:cNvPr id="23" name="TextBox 22"/>
          <p:cNvSpPr txBox="1"/>
          <p:nvPr/>
        </p:nvSpPr>
        <p:spPr>
          <a:xfrm>
            <a:off x="1071563" y="1785938"/>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071587" y="2267073"/>
            <a:ext cx="7072313" cy="1661993"/>
          </a:xfrm>
          <a:prstGeom prst="rect">
            <a:avLst/>
          </a:prstGeom>
          <a:noFill/>
          <a:ln w="9525">
            <a:noFill/>
            <a:miter lim="800000"/>
            <a:headEnd/>
            <a:tailEnd/>
          </a:ln>
        </p:spPr>
        <p:txBody>
          <a:bodyPr wrap="square">
            <a:spAutoFit/>
          </a:bodyPr>
          <a:lstStyle/>
          <a:p>
            <a:pPr>
              <a:lnSpc>
                <a:spcPct val="125000"/>
              </a:lnSpc>
              <a:spcBef>
                <a:spcPct val="50000"/>
              </a:spcBef>
            </a:pPr>
            <a:r>
              <a:rPr lang="zh-CN" altLang="en-US" sz="2400" dirty="0" smtClean="0">
                <a:latin typeface="华文行楷" pitchFamily="2" charset="-122"/>
                <a:ea typeface="华文行楷" pitchFamily="2" charset="-122"/>
              </a:rPr>
              <a:t>到了该展示你那套独特的运动技能和身体天赋时，你有信心吗？</a:t>
            </a:r>
          </a:p>
          <a:p>
            <a:pPr>
              <a:lnSpc>
                <a:spcPct val="125000"/>
              </a:lnSpc>
              <a:spcBef>
                <a:spcPct val="50000"/>
              </a:spcBef>
            </a:pPr>
            <a:endParaRPr lang="zh-CN" altLang="en-US" sz="2400" dirty="0">
              <a:latin typeface="华文行楷" pitchFamily="2" charset="-122"/>
              <a:ea typeface="华文行楷" pitchFamily="2" charset="-122"/>
            </a:endParaRPr>
          </a:p>
        </p:txBody>
      </p:sp>
      <p:sp>
        <p:nvSpPr>
          <p:cNvPr id="25" name="TextBox 24"/>
          <p:cNvSpPr txBox="1"/>
          <p:nvPr/>
        </p:nvSpPr>
        <p:spPr>
          <a:xfrm>
            <a:off x="1071563" y="329406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071587" y="4500570"/>
            <a:ext cx="7367587" cy="1381147"/>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solidFill>
                  <a:srgbClr val="FF0000"/>
                </a:solidFill>
                <a:latin typeface="Helvetica"/>
              </a:rPr>
              <a:t>When the time comes to </a:t>
            </a:r>
            <a:r>
              <a:rPr lang="en-US" altLang="zh-CN" sz="2400" dirty="0" smtClean="0">
                <a:latin typeface="Helvetica"/>
              </a:rPr>
              <a:t>demonstrate your unique set of sporting skills and physical gifts, do you have confidence?</a:t>
            </a:r>
            <a:endParaRPr lang="en-US" altLang="zh-CN" sz="2400" dirty="0">
              <a:latin typeface="Helvetica"/>
            </a:endParaRPr>
          </a:p>
        </p:txBody>
      </p:sp>
      <p:grpSp>
        <p:nvGrpSpPr>
          <p:cNvPr id="10" name="组合 9"/>
          <p:cNvGrpSpPr>
            <a:grpSpLocks/>
          </p:cNvGrpSpPr>
          <p:nvPr/>
        </p:nvGrpSpPr>
        <p:grpSpPr bwMode="auto">
          <a:xfrm>
            <a:off x="-14288" y="44226"/>
            <a:ext cx="7443788" cy="1152526"/>
            <a:chOff x="-14288" y="-27384"/>
            <a:chExt cx="7444331" cy="1152525"/>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a:grpSpLocks/>
          </p:cNvGrpSpPr>
          <p:nvPr/>
        </p:nvGrpSpPr>
        <p:grpSpPr bwMode="auto">
          <a:xfrm rot="872659">
            <a:off x="4964430" y="1342051"/>
            <a:ext cx="4071530" cy="3417085"/>
            <a:chOff x="3381720" y="3399084"/>
            <a:chExt cx="1741334" cy="2125398"/>
          </a:xfrm>
        </p:grpSpPr>
        <p:grpSp>
          <p:nvGrpSpPr>
            <p:cNvPr id="66570" name="Group 21"/>
            <p:cNvGrpSpPr>
              <a:grpSpLocks/>
            </p:cNvGrpSpPr>
            <p:nvPr/>
          </p:nvGrpSpPr>
          <p:grpSpPr bwMode="auto">
            <a:xfrm rot="-396937">
              <a:off x="3381720" y="3399084"/>
              <a:ext cx="1741334" cy="1833593"/>
              <a:chOff x="767642" y="447730"/>
              <a:chExt cx="1741334" cy="1833593"/>
            </a:xfrm>
          </p:grpSpPr>
          <p:sp>
            <p:nvSpPr>
              <p:cNvPr id="22" name="Freeform 6"/>
              <p:cNvSpPr>
                <a:spLocks/>
              </p:cNvSpPr>
              <p:nvPr/>
            </p:nvSpPr>
            <p:spPr bwMode="auto">
              <a:xfrm rot="346487">
                <a:off x="794382" y="656512"/>
                <a:ext cx="1633099" cy="1487549"/>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sp>
            <p:nvSpPr>
              <p:cNvPr id="30" name="Freeform 6"/>
              <p:cNvSpPr>
                <a:spLocks/>
              </p:cNvSpPr>
              <p:nvPr/>
            </p:nvSpPr>
            <p:spPr bwMode="auto">
              <a:xfrm rot="485220">
                <a:off x="767642" y="447730"/>
                <a:ext cx="1741334" cy="183359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grpSp>
        <p:sp>
          <p:nvSpPr>
            <p:cNvPr id="66571" name="TextBox 28"/>
            <p:cNvSpPr txBox="1">
              <a:spLocks noChangeArrowheads="1"/>
            </p:cNvSpPr>
            <p:nvPr/>
          </p:nvSpPr>
          <p:spPr bwMode="auto">
            <a:xfrm rot="21416819">
              <a:off x="3500998" y="3774771"/>
              <a:ext cx="1504314" cy="1749711"/>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中国父母要求完美的成绩，因为他们理所当然地认为孩子完全可以做到，而且分数是比</a:t>
              </a:r>
              <a:r>
                <a:rPr kumimoji="1" lang="zh-CN" altLang="en-US" sz="2600" dirty="0">
                  <a:solidFill>
                    <a:srgbClr val="000000"/>
                  </a:solidFill>
                  <a:latin typeface="华文行楷" pitchFamily="2" charset="-122"/>
                  <a:ea typeface="华文行楷" pitchFamily="2" charset="-122"/>
                  <a:cs typeface="华文新魏" pitchFamily="2" charset="-122"/>
                </a:rPr>
                <a:t>“</a:t>
              </a:r>
              <a:r>
                <a:rPr kumimoji="1" lang="zh-CN" altLang="en-US" sz="2600" dirty="0" smtClean="0">
                  <a:solidFill>
                    <a:srgbClr val="000000"/>
                  </a:solidFill>
                  <a:latin typeface="华文行楷" pitchFamily="2" charset="-122"/>
                  <a:ea typeface="华文行楷" pitchFamily="2" charset="-122"/>
                  <a:cs typeface="华文新魏" pitchFamily="2" charset="-122"/>
                </a:rPr>
                <a:t>自尊”更为重要的衡量成功的标准。</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4" name="Group 35"/>
          <p:cNvGrpSpPr>
            <a:grpSpLocks/>
          </p:cNvGrpSpPr>
          <p:nvPr/>
        </p:nvGrpSpPr>
        <p:grpSpPr bwMode="auto">
          <a:xfrm rot="20991493">
            <a:off x="146812" y="1943701"/>
            <a:ext cx="5210211" cy="3687966"/>
            <a:chOff x="3355940" y="3426922"/>
            <a:chExt cx="1796698" cy="1657026"/>
          </a:xfrm>
        </p:grpSpPr>
        <p:grpSp>
          <p:nvGrpSpPr>
            <p:cNvPr id="66566" name="Group 21"/>
            <p:cNvGrpSpPr>
              <a:grpSpLocks/>
            </p:cNvGrpSpPr>
            <p:nvPr/>
          </p:nvGrpSpPr>
          <p:grpSpPr bwMode="auto">
            <a:xfrm rot="-396937">
              <a:off x="3355940" y="3426922"/>
              <a:ext cx="1796698" cy="1640197"/>
              <a:chOff x="749782" y="476246"/>
              <a:chExt cx="1796698" cy="1640197"/>
            </a:xfrm>
          </p:grpSpPr>
          <p:sp>
            <p:nvSpPr>
              <p:cNvPr id="26" name="Freeform 6"/>
              <p:cNvSpPr>
                <a:spLocks/>
              </p:cNvSpPr>
              <p:nvPr/>
            </p:nvSpPr>
            <p:spPr bwMode="auto">
              <a:xfrm rot="346487">
                <a:off x="774754" y="655701"/>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27" name="Freeform 6"/>
              <p:cNvSpPr>
                <a:spLocks/>
              </p:cNvSpPr>
              <p:nvPr/>
            </p:nvSpPr>
            <p:spPr bwMode="auto">
              <a:xfrm rot="485220">
                <a:off x="749782" y="476246"/>
                <a:ext cx="1796698" cy="159236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6567" name="TextBox 28"/>
            <p:cNvSpPr txBox="1">
              <a:spLocks noChangeArrowheads="1"/>
            </p:cNvSpPr>
            <p:nvPr/>
          </p:nvSpPr>
          <p:spPr bwMode="auto">
            <a:xfrm rot="21540000">
              <a:off x="3490386" y="3631254"/>
              <a:ext cx="1599896" cy="1452694"/>
            </a:xfrm>
            <a:prstGeom prst="rect">
              <a:avLst/>
            </a:prstGeom>
            <a:noFill/>
            <a:ln w="9525">
              <a:noFill/>
              <a:miter lim="800000"/>
              <a:headEnd/>
              <a:tailEnd/>
            </a:ln>
          </p:spPr>
          <p:txBody>
            <a:bodyPr wrap="square">
              <a:spAutoFit/>
            </a:bodyPr>
            <a:lstStyle/>
            <a:p>
              <a:r>
                <a:rPr kumimoji="1" lang="en-US" altLang="zh-CN" sz="2600" dirty="0">
                  <a:solidFill>
                    <a:srgbClr val="8E0000"/>
                  </a:solidFill>
                  <a:latin typeface="Helvetica"/>
                  <a:ea typeface="楷体" pitchFamily="49" charset="-122"/>
                  <a:cs typeface="华文新魏" pitchFamily="2" charset="-122"/>
                </a:rPr>
                <a:t>a. </a:t>
              </a:r>
              <a:r>
                <a:rPr kumimoji="1" lang="en-US" altLang="zh-CN" sz="2600" dirty="0" smtClean="0">
                  <a:solidFill>
                    <a:srgbClr val="8E0000"/>
                  </a:solidFill>
                  <a:latin typeface="Helvetica"/>
                  <a:ea typeface="楷体" pitchFamily="49" charset="-122"/>
                  <a:cs typeface="华文新魏" pitchFamily="2" charset="-122"/>
                </a:rPr>
                <a:t>Chinese parents demand perfect grades because they take it for granted that their child can get them, and grades are a more important measure of success than “self-esteem”. (Para.6, L1)</a:t>
              </a:r>
              <a:endParaRPr kumimoji="1" lang="zh-CN" altLang="en-US" sz="2600" dirty="0" smtClean="0">
                <a:solidFill>
                  <a:srgbClr val="8E0000"/>
                </a:solidFill>
                <a:latin typeface="Helvetica"/>
                <a:ea typeface="楷体" pitchFamily="49" charset="-122"/>
                <a:cs typeface="华文新魏" pitchFamily="2" charset="-122"/>
              </a:endParaRPr>
            </a:p>
            <a:p>
              <a:pPr algn="just" eaLnBrk="0" hangingPunct="0">
                <a:lnSpc>
                  <a:spcPct val="85000"/>
                </a:lnSpc>
              </a:pPr>
              <a:endParaRPr kumimoji="1" lang="en-US" altLang="zh-CN" sz="2600" dirty="0">
                <a:solidFill>
                  <a:srgbClr val="8E0000"/>
                </a:solidFill>
                <a:latin typeface="Helvetica"/>
                <a:ea typeface="楷体" pitchFamily="49" charset="-122"/>
                <a:cs typeface="华文新魏" pitchFamily="2" charset="-122"/>
              </a:endParaRPr>
            </a:p>
          </p:txBody>
        </p:sp>
      </p:grpSp>
      <p:grpSp>
        <p:nvGrpSpPr>
          <p:cNvPr id="14" name="组合 11"/>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7" name="矩形 16"/>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组合 12"/>
          <p:cNvGrpSpPr>
            <a:grpSpLocks/>
          </p:cNvGrpSpPr>
          <p:nvPr/>
        </p:nvGrpSpPr>
        <p:grpSpPr bwMode="auto">
          <a:xfrm>
            <a:off x="5282421" y="1562001"/>
            <a:ext cx="3830607" cy="3406132"/>
            <a:chOff x="5129963" y="1218450"/>
            <a:chExt cx="3830029" cy="3406238"/>
          </a:xfrm>
        </p:grpSpPr>
        <p:grpSp>
          <p:nvGrpSpPr>
            <p:cNvPr id="67594" name="Group 35"/>
            <p:cNvGrpSpPr>
              <a:grpSpLocks/>
            </p:cNvGrpSpPr>
            <p:nvPr/>
          </p:nvGrpSpPr>
          <p:grpSpPr bwMode="auto">
            <a:xfrm rot="872659">
              <a:off x="5129963" y="1442873"/>
              <a:ext cx="3830029" cy="2971206"/>
              <a:chOff x="3386664" y="3572980"/>
              <a:chExt cx="1899622" cy="1798563"/>
            </a:xfrm>
          </p:grpSpPr>
          <p:sp>
            <p:nvSpPr>
              <p:cNvPr id="25" name="Freeform 6"/>
              <p:cNvSpPr>
                <a:spLocks/>
              </p:cNvSpPr>
              <p:nvPr/>
            </p:nvSpPr>
            <p:spPr bwMode="auto">
              <a:xfrm rot="88283">
                <a:off x="3386664" y="3572980"/>
                <a:ext cx="1741401" cy="1314638"/>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sp>
            <p:nvSpPr>
              <p:cNvPr id="67599" name="TextBox 28"/>
              <p:cNvSpPr txBox="1">
                <a:spLocks noChangeArrowheads="1"/>
              </p:cNvSpPr>
              <p:nvPr/>
            </p:nvSpPr>
            <p:spPr bwMode="auto">
              <a:xfrm rot="20972636">
                <a:off x="3517415" y="3620205"/>
                <a:ext cx="1768871" cy="1751338"/>
              </a:xfrm>
              <a:prstGeom prst="rect">
                <a:avLst/>
              </a:prstGeom>
              <a:noFill/>
              <a:ln w="9525">
                <a:noFill/>
                <a:miter lim="800000"/>
                <a:headEnd/>
                <a:tailEnd/>
              </a:ln>
            </p:spPr>
            <p:txBody>
              <a:bodyPr wrap="square">
                <a:spAutoFit/>
              </a:bodyPr>
              <a:lstStyle/>
              <a:p>
                <a:pPr eaLnBrk="0" hangingPunct="0"/>
                <a:r>
                  <a:rPr kumimoji="1" lang="zh-CN" altLang="en-US" sz="2600" dirty="0" smtClean="0">
                    <a:solidFill>
                      <a:srgbClr val="000000"/>
                    </a:solidFill>
                    <a:latin typeface="华文行楷" pitchFamily="2" charset="-122"/>
                    <a:ea typeface="华文行楷" pitchFamily="2" charset="-122"/>
                    <a:cs typeface="华文新魏" pitchFamily="2" charset="-122"/>
                  </a:rPr>
                  <a:t>中国父母如此磨砺子女为将来计，让其了解自己的所能，并赋予他们技能、工作习惯和内在信心这些没人能拿走的东西，这样来对孩子进行保护。</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437031">
              <a:off x="5347370" y="1218450"/>
              <a:ext cx="3539892" cy="340623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grpSp>
      <p:grpSp>
        <p:nvGrpSpPr>
          <p:cNvPr id="4" name="Group 35"/>
          <p:cNvGrpSpPr>
            <a:grpSpLocks/>
          </p:cNvGrpSpPr>
          <p:nvPr/>
        </p:nvGrpSpPr>
        <p:grpSpPr bwMode="auto">
          <a:xfrm rot="20619184">
            <a:off x="333552" y="2232364"/>
            <a:ext cx="5063279" cy="4106605"/>
            <a:chOff x="3365883" y="3108415"/>
            <a:chExt cx="1808423" cy="1961358"/>
          </a:xfrm>
        </p:grpSpPr>
        <p:grpSp>
          <p:nvGrpSpPr>
            <p:cNvPr id="67590" name="Group 21"/>
            <p:cNvGrpSpPr>
              <a:grpSpLocks/>
            </p:cNvGrpSpPr>
            <p:nvPr/>
          </p:nvGrpSpPr>
          <p:grpSpPr bwMode="auto">
            <a:xfrm rot="-396937">
              <a:off x="3365883" y="3108415"/>
              <a:ext cx="1808423" cy="1961358"/>
              <a:chOff x="777814" y="160610"/>
              <a:chExt cx="1808423" cy="1961358"/>
            </a:xfrm>
          </p:grpSpPr>
          <p:sp>
            <p:nvSpPr>
              <p:cNvPr id="32" name="Freeform 6"/>
              <p:cNvSpPr>
                <a:spLocks/>
              </p:cNvSpPr>
              <p:nvPr/>
            </p:nvSpPr>
            <p:spPr bwMode="auto">
              <a:xfrm rot="346487">
                <a:off x="792209" y="661226"/>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33" name="Freeform 6"/>
              <p:cNvSpPr>
                <a:spLocks/>
              </p:cNvSpPr>
              <p:nvPr/>
            </p:nvSpPr>
            <p:spPr bwMode="auto">
              <a:xfrm rot="451839">
                <a:off x="777814" y="160610"/>
                <a:ext cx="1808423" cy="188165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7591" name="TextBox 28"/>
            <p:cNvSpPr txBox="1">
              <a:spLocks noChangeArrowheads="1"/>
            </p:cNvSpPr>
            <p:nvPr/>
          </p:nvSpPr>
          <p:spPr bwMode="auto">
            <a:xfrm rot="21481393">
              <a:off x="3413592" y="3203081"/>
              <a:ext cx="1749769" cy="1572872"/>
            </a:xfrm>
            <a:prstGeom prst="rect">
              <a:avLst/>
            </a:prstGeom>
            <a:noFill/>
            <a:ln w="9525">
              <a:noFill/>
              <a:miter lim="800000"/>
              <a:headEnd/>
              <a:tailEnd/>
            </a:ln>
          </p:spPr>
          <p:txBody>
            <a:bodyPr wrap="square">
              <a:spAutoFit/>
            </a:bodyPr>
            <a:lstStyle/>
            <a:p>
              <a:r>
                <a:rPr kumimoji="1" lang="en-US" altLang="zh-CN" sz="2600" dirty="0">
                  <a:solidFill>
                    <a:srgbClr val="8E0000"/>
                  </a:solidFill>
                  <a:latin typeface="Helvetica"/>
                  <a:ea typeface="楷体" pitchFamily="49" charset="-122"/>
                  <a:cs typeface="华文新魏" pitchFamily="2" charset="-122"/>
                </a:rPr>
                <a:t>b. </a:t>
              </a:r>
              <a:r>
                <a:rPr kumimoji="1" lang="en-US" altLang="zh-CN" sz="2600" dirty="0" smtClean="0">
                  <a:solidFill>
                    <a:srgbClr val="8E0000"/>
                  </a:solidFill>
                  <a:latin typeface="Helvetica"/>
                  <a:ea typeface="楷体" pitchFamily="49" charset="-122"/>
                  <a:cs typeface="华文新魏" pitchFamily="2" charset="-122"/>
                </a:rPr>
                <a:t>Chinese parents protect their children by armoring them for the future, letting them see what they’re capable of, and conferring upon them skills, work habits, and inner confidence that no one can ever take away. (Para.11, L4)</a:t>
              </a:r>
              <a:endParaRPr kumimoji="1" lang="zh-CN" altLang="en-US" sz="2600" dirty="0" smtClean="0">
                <a:solidFill>
                  <a:srgbClr val="8E0000"/>
                </a:solidFill>
                <a:latin typeface="Helvetica"/>
                <a:ea typeface="楷体" pitchFamily="49" charset="-122"/>
                <a:cs typeface="华文新魏" pitchFamily="2" charset="-122"/>
              </a:endParaRPr>
            </a:p>
          </p:txBody>
        </p:sp>
      </p:grpSp>
      <p:grpSp>
        <p:nvGrpSpPr>
          <p:cNvPr id="14" name="组合 11"/>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7" name="矩形 16"/>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68610"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2"/>
          <p:cNvGrpSpPr>
            <a:grpSpLocks/>
          </p:cNvGrpSpPr>
          <p:nvPr/>
        </p:nvGrpSpPr>
        <p:grpSpPr bwMode="auto">
          <a:xfrm rot="166864">
            <a:off x="5113854" y="1427772"/>
            <a:ext cx="3730624" cy="3604147"/>
            <a:chOff x="5113482" y="1431043"/>
            <a:chExt cx="3730062" cy="3604435"/>
          </a:xfrm>
        </p:grpSpPr>
        <p:grpSp>
          <p:nvGrpSpPr>
            <p:cNvPr id="68618" name="Group 35"/>
            <p:cNvGrpSpPr>
              <a:grpSpLocks/>
            </p:cNvGrpSpPr>
            <p:nvPr/>
          </p:nvGrpSpPr>
          <p:grpSpPr bwMode="auto">
            <a:xfrm rot="872659">
              <a:off x="5113572" y="1431043"/>
              <a:ext cx="3693203" cy="3604435"/>
              <a:chOff x="3386513" y="3572639"/>
              <a:chExt cx="1864966" cy="2181876"/>
            </a:xfrm>
          </p:grpSpPr>
          <p:sp>
            <p:nvSpPr>
              <p:cNvPr id="25" name="Freeform 6"/>
              <p:cNvSpPr>
                <a:spLocks/>
              </p:cNvSpPr>
              <p:nvPr/>
            </p:nvSpPr>
            <p:spPr bwMode="auto">
              <a:xfrm rot="88283">
                <a:off x="3386513" y="3572639"/>
                <a:ext cx="1741709" cy="131470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sp>
            <p:nvSpPr>
              <p:cNvPr id="68623" name="TextBox 28"/>
              <p:cNvSpPr txBox="1">
                <a:spLocks noChangeArrowheads="1"/>
              </p:cNvSpPr>
              <p:nvPr/>
            </p:nvSpPr>
            <p:spPr bwMode="auto">
              <a:xfrm rot="20750478">
                <a:off x="3457259" y="3677029"/>
                <a:ext cx="1794220" cy="2077486"/>
              </a:xfrm>
              <a:prstGeom prst="rect">
                <a:avLst/>
              </a:prstGeom>
              <a:noFill/>
              <a:ln w="9525">
                <a:noFill/>
                <a:miter lim="800000"/>
                <a:headEnd/>
                <a:tailEnd/>
              </a:ln>
            </p:spPr>
            <p:txBody>
              <a:bodyPr wrap="square">
                <a:spAutoFit/>
              </a:bodyPr>
              <a:lstStyle/>
              <a:p>
                <a:pPr eaLnBrk="0" hangingPunct="0">
                  <a:lnSpc>
                    <a:spcPct val="120000"/>
                  </a:lnSpc>
                </a:pPr>
                <a:r>
                  <a:rPr kumimoji="1" lang="zh-CN" altLang="en-US" sz="2400" dirty="0" smtClean="0">
                    <a:solidFill>
                      <a:srgbClr val="000000"/>
                    </a:solidFill>
                    <a:latin typeface="华文行楷" pitchFamily="2" charset="-122"/>
                    <a:ea typeface="华文行楷" pitchFamily="2" charset="-122"/>
                    <a:cs typeface="华文新魏" pitchFamily="2" charset="-122"/>
                  </a:rPr>
                  <a:t>到表现时机来临时，中国孩子已经成竹在胸；他们知道该如何利用自己在这个世界上所能学到的最好的本事去竞争。“布丁”好坏，一试便知！</a:t>
                </a: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a:p>
                <a:pPr algn="just" eaLnBrk="0" hangingPunct="0">
                  <a:lnSpc>
                    <a:spcPct val="85000"/>
                  </a:lnSpc>
                </a:pP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261305">
              <a:off x="5113482" y="1467368"/>
              <a:ext cx="3730062" cy="299067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grpSp>
      <p:grpSp>
        <p:nvGrpSpPr>
          <p:cNvPr id="4" name="Group 35"/>
          <p:cNvGrpSpPr>
            <a:grpSpLocks/>
          </p:cNvGrpSpPr>
          <p:nvPr/>
        </p:nvGrpSpPr>
        <p:grpSpPr bwMode="auto">
          <a:xfrm rot="20907169">
            <a:off x="350873" y="2430730"/>
            <a:ext cx="4852569" cy="3261865"/>
            <a:chOff x="3346156" y="3479895"/>
            <a:chExt cx="1803774" cy="1645308"/>
          </a:xfrm>
        </p:grpSpPr>
        <p:grpSp>
          <p:nvGrpSpPr>
            <p:cNvPr id="68614" name="Group 21"/>
            <p:cNvGrpSpPr>
              <a:grpSpLocks/>
            </p:cNvGrpSpPr>
            <p:nvPr/>
          </p:nvGrpSpPr>
          <p:grpSpPr bwMode="auto">
            <a:xfrm rot="-396937">
              <a:off x="3346156" y="3479895"/>
              <a:ext cx="1803774" cy="1588436"/>
              <a:chOff x="736919" y="528319"/>
              <a:chExt cx="1803774" cy="1588436"/>
            </a:xfrm>
          </p:grpSpPr>
          <p:sp>
            <p:nvSpPr>
              <p:cNvPr id="36" name="Freeform 6"/>
              <p:cNvSpPr>
                <a:spLocks/>
              </p:cNvSpPr>
              <p:nvPr/>
            </p:nvSpPr>
            <p:spPr bwMode="auto">
              <a:xfrm rot="346487">
                <a:off x="793094" y="656993"/>
                <a:ext cx="1740346" cy="145976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37" name="Freeform 6"/>
              <p:cNvSpPr>
                <a:spLocks/>
              </p:cNvSpPr>
              <p:nvPr/>
            </p:nvSpPr>
            <p:spPr bwMode="auto">
              <a:xfrm rot="485220">
                <a:off x="736919" y="528319"/>
                <a:ext cx="1803774" cy="153503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6"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8615" name="TextBox 28"/>
            <p:cNvSpPr txBox="1">
              <a:spLocks noChangeArrowheads="1"/>
            </p:cNvSpPr>
            <p:nvPr/>
          </p:nvSpPr>
          <p:spPr bwMode="auto">
            <a:xfrm rot="21540000">
              <a:off x="3382809" y="3494357"/>
              <a:ext cx="1696654" cy="1630846"/>
            </a:xfrm>
            <a:prstGeom prst="rect">
              <a:avLst/>
            </a:prstGeom>
            <a:noFill/>
            <a:ln w="9525">
              <a:noFill/>
              <a:miter lim="800000"/>
              <a:headEnd/>
              <a:tailEnd/>
            </a:ln>
          </p:spPr>
          <p:txBody>
            <a:bodyPr wrap="square">
              <a:spAutoFit/>
            </a:bodyPr>
            <a:lstStyle/>
            <a:p>
              <a:pPr marL="182563" indent="-182563"/>
              <a:r>
                <a:rPr kumimoji="1" lang="en-US" altLang="zh-CN" sz="2600" dirty="0">
                  <a:solidFill>
                    <a:srgbClr val="8E0000"/>
                  </a:solidFill>
                  <a:latin typeface="Helvetica"/>
                  <a:ea typeface="楷体" pitchFamily="49" charset="-122"/>
                  <a:cs typeface="华文新魏" pitchFamily="2" charset="-122"/>
                </a:rPr>
                <a:t>c. </a:t>
              </a:r>
              <a:r>
                <a:rPr kumimoji="1" lang="en-US" altLang="zh-CN" sz="2600" dirty="0" smtClean="0">
                  <a:solidFill>
                    <a:srgbClr val="8E0000"/>
                  </a:solidFill>
                  <a:latin typeface="Helvetica"/>
                  <a:ea typeface="楷体" pitchFamily="49" charset="-122"/>
                  <a:cs typeface="华文新魏" pitchFamily="2" charset="-122"/>
                </a:rPr>
                <a:t>When the time comes to perform, Chinese children have a blueprint for success; they know how to compete with the best the world has to offer. The proof is in the pudding! (Para.11, L7)</a:t>
              </a:r>
              <a:endParaRPr kumimoji="1" lang="zh-CN" altLang="en-US" sz="2600" dirty="0" smtClean="0">
                <a:solidFill>
                  <a:srgbClr val="8E0000"/>
                </a:solidFill>
                <a:latin typeface="Helvetica"/>
                <a:ea typeface="楷体" pitchFamily="49" charset="-122"/>
                <a:cs typeface="华文新魏" pitchFamily="2" charset="-122"/>
              </a:endParaRPr>
            </a:p>
            <a:p>
              <a:pPr algn="just" eaLnBrk="0" hangingPunct="0">
                <a:lnSpc>
                  <a:spcPct val="85000"/>
                </a:lnSpc>
              </a:pPr>
              <a:endParaRPr kumimoji="1" lang="en-US" altLang="zh-CN" sz="2600" dirty="0">
                <a:solidFill>
                  <a:srgbClr val="8E0000"/>
                </a:solidFill>
                <a:latin typeface="Helvetica"/>
                <a:ea typeface="楷体" pitchFamily="49" charset="-122"/>
                <a:cs typeface="华文新魏" pitchFamily="2" charset="-122"/>
              </a:endParaRPr>
            </a:p>
          </p:txBody>
        </p:sp>
      </p:grpSp>
      <p:grpSp>
        <p:nvGrpSpPr>
          <p:cNvPr id="14" name="组合 11"/>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8"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7" name="矩形 16"/>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组合 25"/>
          <p:cNvGrpSpPr>
            <a:grpSpLocks/>
          </p:cNvGrpSpPr>
          <p:nvPr/>
        </p:nvGrpSpPr>
        <p:grpSpPr bwMode="auto">
          <a:xfrm>
            <a:off x="785813" y="1857365"/>
            <a:ext cx="7429500" cy="4143404"/>
            <a:chOff x="785786" y="1857205"/>
            <a:chExt cx="7429552" cy="4143563"/>
          </a:xfrm>
        </p:grpSpPr>
        <p:pic>
          <p:nvPicPr>
            <p:cNvPr id="71685" name="Picture 3">
              <a:hlinkClick r:id="rId2" action="ppaction://hlinksldjump"/>
            </p:cNvPr>
            <p:cNvPicPr>
              <a:picLocks noChangeAspect="1" noChangeArrowheads="1"/>
            </p:cNvPicPr>
            <p:nvPr/>
          </p:nvPicPr>
          <p:blipFill>
            <a:blip r:embed="rId3" cstate="print"/>
            <a:srcRect/>
            <a:stretch>
              <a:fillRect/>
            </a:stretch>
          </p:blipFill>
          <p:spPr bwMode="auto">
            <a:xfrm>
              <a:off x="6876256" y="4992656"/>
              <a:ext cx="1067915" cy="1008112"/>
            </a:xfrm>
            <a:prstGeom prst="rect">
              <a:avLst/>
            </a:prstGeom>
            <a:noFill/>
            <a:ln w="9525">
              <a:noFill/>
              <a:miter lim="800000"/>
              <a:headEnd/>
              <a:tailEnd/>
            </a:ln>
          </p:spPr>
        </p:pic>
        <p:sp>
          <p:nvSpPr>
            <p:cNvPr id="11" name="Text Box 18"/>
            <p:cNvSpPr txBox="1">
              <a:spLocks noChangeArrowheads="1"/>
            </p:cNvSpPr>
            <p:nvPr/>
          </p:nvSpPr>
          <p:spPr bwMode="auto">
            <a:xfrm>
              <a:off x="785786" y="1857205"/>
              <a:ext cx="7429552" cy="1452761"/>
            </a:xfrm>
            <a:prstGeom prst="rect">
              <a:avLst/>
            </a:prstGeom>
            <a:noFill/>
            <a:ln>
              <a:noFill/>
            </a:ln>
            <a:extLst/>
          </p:spPr>
          <p:txBody>
            <a:bodyPr>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355600" indent="-355600" algn="just">
                <a:lnSpc>
                  <a:spcPct val="120000"/>
                </a:lnSpc>
              </a:pPr>
              <a:r>
                <a:rPr lang="en-US" altLang="zh-CN" sz="2600" b="0" dirty="0" smtClean="0">
                  <a:solidFill>
                    <a:schemeClr val="tx1"/>
                  </a:solidFill>
                  <a:latin typeface="Helvetica"/>
                  <a:ea typeface="楷体_GB2312"/>
                  <a:cs typeface="楷体_GB2312"/>
                </a:rPr>
                <a:t>1 What kind of parenting method do you prefer, from the standpoint of a child?</a:t>
              </a:r>
              <a:endParaRPr lang="zh-CN" altLang="en-US" sz="2600" b="0" dirty="0" smtClean="0">
                <a:solidFill>
                  <a:schemeClr val="tx1"/>
                </a:solidFill>
                <a:latin typeface="Helvetica"/>
                <a:ea typeface="楷体_GB2312"/>
                <a:cs typeface="楷体_GB2312"/>
              </a:endParaRPr>
            </a:p>
            <a:p>
              <a:pPr algn="just" eaLnBrk="1" fontAlgn="auto" hangingPunct="1">
                <a:spcBef>
                  <a:spcPts val="0"/>
                </a:spcBef>
                <a:spcAft>
                  <a:spcPts val="0"/>
                </a:spcAft>
                <a:defRPr/>
              </a:pPr>
              <a:endParaRPr lang="en-US" altLang="zh-CN" sz="2600" dirty="0">
                <a:solidFill>
                  <a:srgbClr val="1C1C1C"/>
                </a:solidFill>
                <a:latin typeface="Helvetica" pitchFamily="34" charset="0"/>
              </a:endParaRPr>
            </a:p>
          </p:txBody>
        </p:sp>
        <p:sp>
          <p:nvSpPr>
            <p:cNvPr id="71687" name="Text Box 18"/>
            <p:cNvSpPr txBox="1">
              <a:spLocks noChangeArrowheads="1"/>
            </p:cNvSpPr>
            <p:nvPr/>
          </p:nvSpPr>
          <p:spPr bwMode="auto">
            <a:xfrm>
              <a:off x="785786" y="3782094"/>
              <a:ext cx="7429552" cy="1932911"/>
            </a:xfrm>
            <a:prstGeom prst="rect">
              <a:avLst/>
            </a:prstGeom>
            <a:noFill/>
            <a:ln w="9525">
              <a:noFill/>
              <a:miter lim="800000"/>
              <a:headEnd/>
              <a:tailEnd/>
            </a:ln>
          </p:spPr>
          <p:txBody>
            <a:bodyPr>
              <a:spAutoFit/>
            </a:bodyPr>
            <a:lstStyle/>
            <a:p>
              <a:pPr marL="355600" indent="-355600" algn="just" eaLnBrk="0" hangingPunct="0">
                <a:lnSpc>
                  <a:spcPct val="120000"/>
                </a:lnSpc>
                <a:buFontTx/>
                <a:buAutoNum type="arabicPlain" startAt="2"/>
              </a:pPr>
              <a:r>
                <a:rPr lang="en-US" altLang="zh-CN" sz="2600" dirty="0" smtClean="0">
                  <a:latin typeface="Helvetica"/>
                  <a:ea typeface="楷体_GB2312"/>
                  <a:cs typeface="楷体_GB2312"/>
                </a:rPr>
                <a:t>To what extent do you think Confucius’ education philosophy affects traditional Chinese parenting methodology?</a:t>
              </a:r>
              <a:endParaRPr lang="zh-CN" altLang="en-US" sz="2600" dirty="0" smtClean="0">
                <a:latin typeface="Helvetica"/>
                <a:ea typeface="楷体_GB2312"/>
                <a:cs typeface="楷体_GB2312"/>
              </a:endParaRPr>
            </a:p>
            <a:p>
              <a:pPr marL="457200" indent="-457200">
                <a:buFontTx/>
                <a:buAutoNum type="arabicPlain" startAt="2"/>
              </a:pPr>
              <a:endParaRPr lang="en-US" altLang="zh-CN" sz="2600" dirty="0">
                <a:latin typeface="Helvetica"/>
                <a:ea typeface="楷体_GB2312"/>
                <a:cs typeface="楷体_GB2312"/>
              </a:endParaRPr>
            </a:p>
          </p:txBody>
        </p:sp>
        <p:pic>
          <p:nvPicPr>
            <p:cNvPr id="71689" name="Picture 3">
              <a:hlinkClick r:id="rId4" action="ppaction://hlinksldjump"/>
            </p:cNvPr>
            <p:cNvPicPr>
              <a:picLocks noChangeAspect="1" noChangeArrowheads="1"/>
            </p:cNvPicPr>
            <p:nvPr/>
          </p:nvPicPr>
          <p:blipFill>
            <a:blip r:embed="rId3" cstate="print"/>
            <a:srcRect/>
            <a:stretch>
              <a:fillRect/>
            </a:stretch>
          </p:blipFill>
          <p:spPr bwMode="auto">
            <a:xfrm>
              <a:off x="6816453" y="2564771"/>
              <a:ext cx="1067915" cy="1008112"/>
            </a:xfrm>
            <a:prstGeom prst="rect">
              <a:avLst/>
            </a:prstGeom>
            <a:noFill/>
            <a:ln w="9525">
              <a:noFill/>
              <a:miter lim="800000"/>
              <a:headEnd/>
              <a:tailEnd/>
            </a:ln>
          </p:spPr>
        </p:pic>
        <p:sp>
          <p:nvSpPr>
            <p:cNvPr id="19" name="TextBox 18">
              <a:hlinkClick r:id="rId4" action="ppaction://hlinksldjump"/>
            </p:cNvPr>
            <p:cNvSpPr txBox="1"/>
            <p:nvPr/>
          </p:nvSpPr>
          <p:spPr>
            <a:xfrm>
              <a:off x="6980254" y="2924825"/>
              <a:ext cx="784230"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1" name="TextBox 20">
              <a:hlinkClick r:id="rId2" action="ppaction://hlinksldjump"/>
            </p:cNvPr>
            <p:cNvSpPr txBox="1"/>
            <p:nvPr/>
          </p:nvSpPr>
          <p:spPr>
            <a:xfrm>
              <a:off x="7037405" y="5314940"/>
              <a:ext cx="784230" cy="400065"/>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grpSp>
        <p:nvGrpSpPr>
          <p:cNvPr id="12" name="组合 17"/>
          <p:cNvGrpSpPr>
            <a:grpSpLocks/>
          </p:cNvGrpSpPr>
          <p:nvPr/>
        </p:nvGrpSpPr>
        <p:grpSpPr bwMode="auto">
          <a:xfrm>
            <a:off x="11113" y="28575"/>
            <a:ext cx="7297737" cy="1152525"/>
            <a:chOff x="-14288" y="-27384"/>
            <a:chExt cx="7296855" cy="1152525"/>
          </a:xfrm>
        </p:grpSpPr>
        <p:pic>
          <p:nvPicPr>
            <p:cNvPr id="13"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hlinkClick r:id="rId6"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5" name="矩形 14"/>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2015年修改\图片4.jpg"/>
          <p:cNvPicPr>
            <a:picLocks noChangeAspect="1" noChangeArrowheads="1"/>
          </p:cNvPicPr>
          <p:nvPr/>
        </p:nvPicPr>
        <p:blipFill>
          <a:blip r:embed="rId2" cstate="print"/>
          <a:srcRect/>
          <a:stretch>
            <a:fillRect/>
          </a:stretch>
        </p:blipFill>
        <p:spPr bwMode="auto">
          <a:xfrm>
            <a:off x="244475" y="2328884"/>
            <a:ext cx="8613775" cy="4171950"/>
          </a:xfrm>
          <a:prstGeom prst="rect">
            <a:avLst/>
          </a:prstGeom>
          <a:noFill/>
          <a:ln w="9525">
            <a:noFill/>
            <a:miter lim="800000"/>
            <a:headEnd/>
            <a:tailEnd/>
          </a:ln>
        </p:spPr>
      </p:pic>
      <p:sp>
        <p:nvSpPr>
          <p:cNvPr id="10" name="TextBox 9"/>
          <p:cNvSpPr txBox="1">
            <a:spLocks noChangeArrowheads="1"/>
          </p:cNvSpPr>
          <p:nvPr/>
        </p:nvSpPr>
        <p:spPr bwMode="auto">
          <a:xfrm>
            <a:off x="166715" y="2915784"/>
            <a:ext cx="8334375" cy="3870803"/>
          </a:xfrm>
          <a:prstGeom prst="rect">
            <a:avLst/>
          </a:prstGeom>
          <a:noFill/>
          <a:ln w="9525">
            <a:noFill/>
            <a:miter lim="800000"/>
            <a:headEnd/>
            <a:tailEnd/>
          </a:ln>
        </p:spPr>
        <p:txBody>
          <a:bodyPr wrap="square">
            <a:spAutoFit/>
          </a:bodyPr>
          <a:lstStyle/>
          <a:p>
            <a:pPr marL="514350" indent="-514350" algn="just" fontAlgn="auto">
              <a:lnSpc>
                <a:spcPct val="140000"/>
              </a:lnSpc>
              <a:spcBef>
                <a:spcPts val="0"/>
              </a:spcBef>
              <a:spcAft>
                <a:spcPts val="0"/>
              </a:spcAft>
              <a:defRPr/>
            </a:pPr>
            <a:r>
              <a:rPr lang="en-US" altLang="zh-CN" sz="2300" dirty="0">
                <a:latin typeface="Helvetica"/>
                <a:ea typeface="楷体_GB2312" pitchFamily="49" charset="-122"/>
              </a:rPr>
              <a:t>      </a:t>
            </a:r>
            <a:r>
              <a:rPr lang="en-US" altLang="zh-CN" sz="2300" dirty="0" smtClean="0">
                <a:latin typeface="Helvetica"/>
                <a:ea typeface="楷体_GB2312" pitchFamily="49" charset="-122"/>
              </a:rPr>
              <a:t>      </a:t>
            </a:r>
            <a:r>
              <a:rPr lang="en-US" altLang="zh-CN" sz="2400" dirty="0" smtClean="0"/>
              <a:t>• </a:t>
            </a:r>
            <a:r>
              <a:rPr lang="en-US" altLang="zh-CN" sz="2300" dirty="0" smtClean="0">
                <a:latin typeface="Helvetica"/>
                <a:ea typeface="楷体_GB2312" pitchFamily="49" charset="-122"/>
              </a:rPr>
              <a:t>I prefer Western parents’ parenting method. Western parents provide enough space for their children’s development so that they can grow happily and become healthy, creative, open-minded, and independent. What parents should do is to teach their children based on their own characteristics.</a:t>
            </a:r>
            <a:endParaRPr lang="zh-CN" altLang="en-US" sz="2300" dirty="0" smtClean="0">
              <a:latin typeface="Helvetica"/>
              <a:ea typeface="楷体_GB2312" pitchFamily="49" charset="-122"/>
            </a:endParaRPr>
          </a:p>
          <a:p>
            <a:pPr marL="514350" indent="-514350" algn="just" fontAlgn="auto">
              <a:lnSpc>
                <a:spcPct val="120000"/>
              </a:lnSpc>
              <a:spcBef>
                <a:spcPts val="0"/>
              </a:spcBef>
              <a:spcAft>
                <a:spcPts val="0"/>
              </a:spcAft>
              <a:defRPr/>
            </a:pPr>
            <a:endParaRPr lang="ko-KR" altLang="ko-KR" sz="2300" dirty="0">
              <a:latin typeface="Helvetica"/>
              <a:ea typeface="楷体_GB2312" pitchFamily="49" charset="-122"/>
            </a:endParaRPr>
          </a:p>
          <a:p>
            <a:pPr algn="just" eaLnBrk="0" fontAlgn="auto" hangingPunct="0">
              <a:lnSpc>
                <a:spcPts val="2800"/>
              </a:lnSpc>
              <a:spcBef>
                <a:spcPts val="0"/>
              </a:spcBef>
              <a:spcAft>
                <a:spcPts val="0"/>
              </a:spcAft>
              <a:defRPr/>
            </a:pPr>
            <a:endParaRPr lang="zh-CN" altLang="en-US" sz="2300" dirty="0">
              <a:latin typeface="Helvetica"/>
              <a:ea typeface="楷体_GB2312" pitchFamily="49" charset="-122"/>
            </a:endParaRPr>
          </a:p>
        </p:txBody>
      </p:sp>
      <p:sp>
        <p:nvSpPr>
          <p:cNvPr id="72708"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a:ea typeface="楷体_GB2312"/>
              <a:cs typeface="Helvetica Neue Black Condensed"/>
            </a:endParaRPr>
          </a:p>
        </p:txBody>
      </p:sp>
      <p:sp>
        <p:nvSpPr>
          <p:cNvPr id="12" name="Text Box 18"/>
          <p:cNvSpPr txBox="1">
            <a:spLocks noChangeArrowheads="1"/>
          </p:cNvSpPr>
          <p:nvPr/>
        </p:nvSpPr>
        <p:spPr bwMode="auto">
          <a:xfrm>
            <a:off x="829655" y="1411714"/>
            <a:ext cx="7691437" cy="830997"/>
          </a:xfrm>
          <a:prstGeom prst="rect">
            <a:avLst/>
          </a:prstGeom>
          <a:noFill/>
          <a:ln w="9525">
            <a:noFill/>
            <a:miter lim="800000"/>
            <a:headEnd/>
            <a:tailEnd/>
          </a:ln>
        </p:spPr>
        <p:txBody>
          <a:bodyPr>
            <a:spAutoFit/>
          </a:bodyPr>
          <a:lstStyle/>
          <a:p>
            <a:pPr marL="457200" indent="-457200" algn="just" fontAlgn="auto">
              <a:spcBef>
                <a:spcPts val="0"/>
              </a:spcBef>
              <a:spcAft>
                <a:spcPts val="0"/>
              </a:spcAft>
              <a:buFontTx/>
              <a:buAutoNum type="arabicPeriod"/>
              <a:defRPr/>
            </a:pPr>
            <a:r>
              <a:rPr lang="en-US" altLang="zh-CN" sz="2400" dirty="0" smtClean="0">
                <a:latin typeface="Helvetica"/>
                <a:ea typeface="楷体_GB2312" pitchFamily="49" charset="-122"/>
              </a:rPr>
              <a:t>What kind of parenting method do you prefer, from the standpoint of a child?</a:t>
            </a:r>
            <a:endParaRPr lang="en-US" altLang="zh-CN" sz="2400" dirty="0">
              <a:solidFill>
                <a:srgbClr val="1C1C1C"/>
              </a:solidFill>
              <a:latin typeface="+mn-lt"/>
              <a:ea typeface="+mn-ea"/>
            </a:endParaRPr>
          </a:p>
        </p:txBody>
      </p:sp>
      <p:pic>
        <p:nvPicPr>
          <p:cNvPr id="72710" name="Picture 4">
            <a:hlinkClick r:id="rId3" action="ppaction://hlinksldjump"/>
          </p:cNvPr>
          <p:cNvPicPr>
            <a:picLocks noChangeAspect="1" noChangeArrowheads="1"/>
          </p:cNvPicPr>
          <p:nvPr/>
        </p:nvPicPr>
        <p:blipFill>
          <a:blip r:embed="rId4" cstate="print"/>
          <a:srcRect/>
          <a:stretch>
            <a:fillRect/>
          </a:stretch>
        </p:blipFill>
        <p:spPr bwMode="auto">
          <a:xfrm>
            <a:off x="8399463" y="6181725"/>
            <a:ext cx="434975" cy="458788"/>
          </a:xfrm>
          <a:prstGeom prst="rect">
            <a:avLst/>
          </a:prstGeom>
          <a:noFill/>
          <a:ln w="9525">
            <a:noFill/>
            <a:miter lim="800000"/>
            <a:headEnd/>
            <a:tailEnd/>
          </a:ln>
        </p:spPr>
      </p:pic>
      <p:sp>
        <p:nvSpPr>
          <p:cNvPr id="9" name="TextBox 8"/>
          <p:cNvSpPr txBox="1">
            <a:spLocks noChangeArrowheads="1"/>
          </p:cNvSpPr>
          <p:nvPr/>
        </p:nvSpPr>
        <p:spPr bwMode="auto">
          <a:xfrm>
            <a:off x="768745" y="3098552"/>
            <a:ext cx="7701760" cy="3008709"/>
          </a:xfrm>
          <a:prstGeom prst="rect">
            <a:avLst/>
          </a:prstGeom>
          <a:solidFill>
            <a:schemeClr val="bg1"/>
          </a:solidFill>
          <a:ln w="9525">
            <a:noFill/>
            <a:miter lim="800000"/>
            <a:headEnd/>
            <a:tailEnd/>
          </a:ln>
        </p:spPr>
        <p:txBody>
          <a:bodyPr wrap="square">
            <a:spAutoFit/>
          </a:bodyPr>
          <a:lstStyle/>
          <a:p>
            <a:pPr>
              <a:lnSpc>
                <a:spcPct val="140000"/>
              </a:lnSpc>
            </a:pPr>
            <a:r>
              <a:rPr lang="en-US" altLang="zh-CN" sz="2300" dirty="0">
                <a:latin typeface="Helvetica"/>
                <a:ea typeface="楷体_GB2312" pitchFamily="49" charset="-122"/>
              </a:rPr>
              <a:t>      </a:t>
            </a:r>
            <a:r>
              <a:rPr lang="en-US" altLang="zh-CN" sz="2300" dirty="0" smtClean="0">
                <a:latin typeface="Helvetica"/>
                <a:ea typeface="楷体_GB2312" pitchFamily="49" charset="-122"/>
              </a:rPr>
              <a:t>• I like Chinese parents’ parenting method. Chinese parents seem to be too strict with their kids, but their method proves to be more practical and effective than the one adopted by Western parents. Children brought up by Chinese parents obviously are more likely to succeed in their study and career.</a:t>
            </a:r>
            <a:endParaRPr lang="zh-CN" altLang="en-US" sz="2300" dirty="0">
              <a:latin typeface="Helvetica"/>
              <a:ea typeface="楷体_GB2312" pitchFamily="49" charset="-122"/>
            </a:endParaRPr>
          </a:p>
        </p:txBody>
      </p:sp>
      <p:grpSp>
        <p:nvGrpSpPr>
          <p:cNvPr id="11" name="组合 17"/>
          <p:cNvGrpSpPr>
            <a:grpSpLocks/>
          </p:cNvGrpSpPr>
          <p:nvPr/>
        </p:nvGrpSpPr>
        <p:grpSpPr bwMode="auto">
          <a:xfrm>
            <a:off x="11113" y="28575"/>
            <a:ext cx="7297737" cy="1152525"/>
            <a:chOff x="-14288" y="-27384"/>
            <a:chExt cx="7296855" cy="1152525"/>
          </a:xfrm>
        </p:grpSpPr>
        <p:pic>
          <p:nvPicPr>
            <p:cNvPr id="13"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hlinkClick r:id="rId3"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5" name="矩形 14"/>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2015年修改\图片4.jpg"/>
          <p:cNvPicPr>
            <a:picLocks noChangeAspect="1" noChangeArrowheads="1"/>
          </p:cNvPicPr>
          <p:nvPr/>
        </p:nvPicPr>
        <p:blipFill>
          <a:blip r:embed="rId2" cstate="print"/>
          <a:srcRect/>
          <a:stretch>
            <a:fillRect/>
          </a:stretch>
        </p:blipFill>
        <p:spPr bwMode="auto">
          <a:xfrm>
            <a:off x="357158" y="2071678"/>
            <a:ext cx="8613775" cy="4669690"/>
          </a:xfrm>
          <a:prstGeom prst="rect">
            <a:avLst/>
          </a:prstGeom>
          <a:noFill/>
          <a:ln w="9525">
            <a:noFill/>
            <a:miter lim="800000"/>
            <a:headEnd/>
            <a:tailEnd/>
          </a:ln>
        </p:spPr>
      </p:pic>
      <p:sp>
        <p:nvSpPr>
          <p:cNvPr id="73732"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a:ea typeface="楷体_GB2312"/>
              <a:cs typeface="Helvetica Neue Black Condensed"/>
            </a:endParaRPr>
          </a:p>
        </p:txBody>
      </p:sp>
      <p:sp>
        <p:nvSpPr>
          <p:cNvPr id="73733" name="Text Box 18"/>
          <p:cNvSpPr txBox="1">
            <a:spLocks noChangeArrowheads="1"/>
          </p:cNvSpPr>
          <p:nvPr/>
        </p:nvSpPr>
        <p:spPr bwMode="auto">
          <a:xfrm>
            <a:off x="827584" y="1142984"/>
            <a:ext cx="7327900" cy="1200329"/>
          </a:xfrm>
          <a:prstGeom prst="rect">
            <a:avLst/>
          </a:prstGeom>
          <a:noFill/>
          <a:ln w="9525">
            <a:noFill/>
            <a:miter lim="800000"/>
            <a:headEnd/>
            <a:tailEnd/>
          </a:ln>
        </p:spPr>
        <p:txBody>
          <a:bodyPr>
            <a:spAutoFit/>
          </a:bodyPr>
          <a:lstStyle/>
          <a:p>
            <a:pPr marL="355600" indent="-355600" algn="just"/>
            <a:r>
              <a:rPr lang="en-US" altLang="zh-CN" sz="2400" dirty="0" smtClean="0">
                <a:latin typeface="Helvetica"/>
                <a:ea typeface="楷体_GB2312"/>
                <a:cs typeface="楷体_GB2312"/>
              </a:rPr>
              <a:t>2. To what extent do you think Confucius’ education philosophy affects traditional Chinese parenting methodology? </a:t>
            </a:r>
            <a:endParaRPr lang="en-US" altLang="zh-CN" sz="2400" dirty="0">
              <a:solidFill>
                <a:srgbClr val="1C1C1C"/>
              </a:solidFill>
              <a:latin typeface="Calibri" pitchFamily="34" charset="0"/>
            </a:endParaRPr>
          </a:p>
        </p:txBody>
      </p:sp>
      <p:sp>
        <p:nvSpPr>
          <p:cNvPr id="17" name="TextBox 16"/>
          <p:cNvSpPr txBox="1">
            <a:spLocks noChangeArrowheads="1"/>
          </p:cNvSpPr>
          <p:nvPr/>
        </p:nvSpPr>
        <p:spPr bwMode="auto">
          <a:xfrm>
            <a:off x="936526" y="2926406"/>
            <a:ext cx="7462937" cy="3310906"/>
          </a:xfrm>
          <a:prstGeom prst="rect">
            <a:avLst/>
          </a:prstGeom>
          <a:noFill/>
          <a:ln w="9525">
            <a:noFill/>
            <a:miter lim="800000"/>
            <a:headEnd/>
            <a:tailEnd/>
          </a:ln>
        </p:spPr>
        <p:txBody>
          <a:bodyPr wrap="square">
            <a:spAutoFit/>
          </a:bodyPr>
          <a:lstStyle/>
          <a:p>
            <a:pPr>
              <a:lnSpc>
                <a:spcPct val="110000"/>
              </a:lnSpc>
            </a:pPr>
            <a:r>
              <a:rPr lang="en-US" altLang="zh-CN" sz="2400" dirty="0" smtClean="0">
                <a:latin typeface="Helvetica"/>
                <a:ea typeface="楷体_GB2312"/>
                <a:cs typeface="楷体_GB2312"/>
              </a:rPr>
              <a:t>In Confucian culture, children have to accept all advice and demands from parents without questioning. Parents are authoritative and require obedience and submissiveness from their children. Children are shown how to behave and are expected to follow suit. Therefore, children develop a habit of passively accepting knowledge, and a tendency to view things uncritically and to avoid exploration. </a:t>
            </a:r>
          </a:p>
        </p:txBody>
      </p:sp>
      <p:sp>
        <p:nvSpPr>
          <p:cNvPr id="9" name="TextBox 8"/>
          <p:cNvSpPr txBox="1">
            <a:spLocks noChangeArrowheads="1"/>
          </p:cNvSpPr>
          <p:nvPr/>
        </p:nvSpPr>
        <p:spPr bwMode="auto">
          <a:xfrm>
            <a:off x="971600" y="2898319"/>
            <a:ext cx="7211194" cy="3266985"/>
          </a:xfrm>
          <a:prstGeom prst="rect">
            <a:avLst/>
          </a:prstGeom>
          <a:solidFill>
            <a:schemeClr val="bg1"/>
          </a:solidFill>
          <a:ln w="9525">
            <a:noFill/>
            <a:miter lim="800000"/>
            <a:headEnd/>
            <a:tailEnd/>
          </a:ln>
        </p:spPr>
        <p:txBody>
          <a:bodyPr wrap="square">
            <a:spAutoFit/>
          </a:bodyPr>
          <a:lstStyle/>
          <a:p>
            <a:pPr>
              <a:lnSpc>
                <a:spcPct val="150000"/>
              </a:lnSpc>
            </a:pPr>
            <a:r>
              <a:rPr lang="en-US" altLang="zh-CN" sz="2400" dirty="0" smtClean="0">
                <a:latin typeface="Helvetica"/>
                <a:ea typeface="楷体_GB2312"/>
                <a:cs typeface="楷体_GB2312"/>
              </a:rPr>
              <a:t>On the other hand, there are also some positive aspects inherited from Confucian culture. For example, it encourages knowledge and spiritual growth. It also encourages politeness, respect and kindness, preaching humaneness toward others.</a:t>
            </a:r>
          </a:p>
          <a:p>
            <a:pPr>
              <a:lnSpc>
                <a:spcPct val="150000"/>
              </a:lnSpc>
            </a:pPr>
            <a:endParaRPr lang="zh-CN" altLang="en-US" sz="2000" dirty="0">
              <a:latin typeface="Helvetica"/>
              <a:ea typeface="楷体_GB2312"/>
              <a:cs typeface="楷体_GB2312"/>
            </a:endParaRPr>
          </a:p>
        </p:txBody>
      </p:sp>
      <p:grpSp>
        <p:nvGrpSpPr>
          <p:cNvPr id="10" name="组合 17"/>
          <p:cNvGrpSpPr>
            <a:grpSpLocks/>
          </p:cNvGrpSpPr>
          <p:nvPr/>
        </p:nvGrpSpPr>
        <p:grpSpPr bwMode="auto">
          <a:xfrm>
            <a:off x="11113" y="28575"/>
            <a:ext cx="7297737" cy="1152525"/>
            <a:chOff x="-14288" y="-27384"/>
            <a:chExt cx="7296855" cy="1152525"/>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8" y="-27384"/>
              <a:ext cx="37798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3" name="矩形 12"/>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Theme exploration</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a:ea typeface="Cambria Math" pitchFamily="18" charset="0"/>
                <a:cs typeface="Helvetica Neue Black Condensed"/>
              </a:rPr>
              <a:t>  </a:t>
            </a:r>
          </a:p>
        </p:txBody>
      </p:sp>
      <p:sp>
        <p:nvSpPr>
          <p:cNvPr id="76813" name="矩形 10"/>
          <p:cNvSpPr>
            <a:spLocks noChangeArrowheads="1"/>
          </p:cNvSpPr>
          <p:nvPr/>
        </p:nvSpPr>
        <p:spPr bwMode="auto">
          <a:xfrm>
            <a:off x="1285517" y="1930400"/>
            <a:ext cx="5429519" cy="954111"/>
          </a:xfrm>
          <a:prstGeom prst="rect">
            <a:avLst/>
          </a:prstGeom>
          <a:noFill/>
          <a:ln w="9525">
            <a:noFill/>
            <a:miter lim="800000"/>
            <a:headEnd/>
            <a:tailEnd/>
          </a:ln>
        </p:spPr>
        <p:txBody>
          <a:bodyPr>
            <a:spAutoFit/>
          </a:bodyPr>
          <a:lstStyle/>
          <a:p>
            <a:pPr eaLnBrk="0" hangingPunct="0"/>
            <a:r>
              <a:rPr lang="en-US" altLang="zh-CN" sz="2800" dirty="0">
                <a:solidFill>
                  <a:srgbClr val="000000"/>
                </a:solidFill>
                <a:latin typeface="Helvetica"/>
              </a:rPr>
              <a:t>Watch a video clip and discuss </a:t>
            </a:r>
            <a:r>
              <a:rPr lang="en-US" altLang="zh-CN" sz="2800" dirty="0" smtClean="0">
                <a:solidFill>
                  <a:srgbClr val="000000"/>
                </a:solidFill>
                <a:latin typeface="Helvetica"/>
              </a:rPr>
              <a:t>the following question.</a:t>
            </a:r>
            <a:endParaRPr lang="en-US" altLang="zh-CN" sz="2800" dirty="0">
              <a:solidFill>
                <a:srgbClr val="000000"/>
              </a:solidFill>
              <a:latin typeface="Helvetica"/>
            </a:endParaRPr>
          </a:p>
        </p:txBody>
      </p:sp>
      <p:sp>
        <p:nvSpPr>
          <p:cNvPr id="12" name="Text Box 1074">
            <a:hlinkClick r:id="" action="ppaction://hlinkshowjump?jump=nextslide"/>
          </p:cNvPr>
          <p:cNvSpPr txBox="1">
            <a:spLocks noChangeArrowheads="1"/>
          </p:cNvSpPr>
          <p:nvPr/>
        </p:nvSpPr>
        <p:spPr bwMode="auto">
          <a:xfrm>
            <a:off x="4000500" y="5753119"/>
            <a:ext cx="2767013" cy="461963"/>
          </a:xfrm>
          <a:prstGeom prst="rect">
            <a:avLst/>
          </a:prstGeom>
          <a:noFill/>
          <a:ln w="12700" cap="sq">
            <a:noFill/>
            <a:miter lim="800000"/>
            <a:headEnd type="none" w="sm" len="sm"/>
            <a:tailEnd type="none" w="sm" len="sm"/>
          </a:ln>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pitchFamily="34" charset="0"/>
                <a:ea typeface="+mn-ea"/>
                <a:cs typeface="Helvetica Neue"/>
              </a:rPr>
              <a:t>Video Watching</a:t>
            </a:r>
          </a:p>
        </p:txBody>
      </p:sp>
      <p:pic>
        <p:nvPicPr>
          <p:cNvPr id="76805" name="Picture 9" descr="13">
            <a:hlinkClick r:id="" action="ppaction://hlinkshowjump?jump=nextslide"/>
          </p:cNvPr>
          <p:cNvPicPr>
            <a:picLocks noChangeAspect="1" noChangeArrowheads="1" noCrop="1"/>
          </p:cNvPicPr>
          <p:nvPr/>
        </p:nvPicPr>
        <p:blipFill>
          <a:blip r:embed="rId3" cstate="print"/>
          <a:srcRect/>
          <a:stretch>
            <a:fillRect/>
          </a:stretch>
        </p:blipFill>
        <p:spPr bwMode="auto">
          <a:xfrm>
            <a:off x="6635750" y="5715000"/>
            <a:ext cx="1530350" cy="409575"/>
          </a:xfrm>
          <a:prstGeom prst="rect">
            <a:avLst/>
          </a:prstGeom>
          <a:noFill/>
          <a:ln w="9525">
            <a:noFill/>
            <a:miter lim="800000"/>
            <a:headEnd/>
            <a:tailEnd/>
          </a:ln>
        </p:spPr>
      </p:pic>
      <p:pic>
        <p:nvPicPr>
          <p:cNvPr id="76806" name="Picture 27" descr="E:\2014素材\441\24[2007418114541].png"/>
          <p:cNvPicPr>
            <a:picLocks noChangeAspect="1" noChangeArrowheads="1"/>
          </p:cNvPicPr>
          <p:nvPr/>
        </p:nvPicPr>
        <p:blipFill>
          <a:blip r:embed="rId4" cstate="print"/>
          <a:srcRect/>
          <a:stretch>
            <a:fillRect/>
          </a:stretch>
        </p:blipFill>
        <p:spPr bwMode="auto">
          <a:xfrm rot="1602339">
            <a:off x="6907213" y="1146175"/>
            <a:ext cx="1500187" cy="1566863"/>
          </a:xfrm>
          <a:prstGeom prst="rect">
            <a:avLst/>
          </a:prstGeom>
          <a:noFill/>
          <a:ln w="9525">
            <a:noFill/>
            <a:miter lim="800000"/>
            <a:headEnd/>
            <a:tailEnd/>
          </a:ln>
        </p:spPr>
      </p:pic>
      <p:grpSp>
        <p:nvGrpSpPr>
          <p:cNvPr id="76807" name="组合 18"/>
          <p:cNvGrpSpPr>
            <a:grpSpLocks/>
          </p:cNvGrpSpPr>
          <p:nvPr/>
        </p:nvGrpSpPr>
        <p:grpSpPr bwMode="auto">
          <a:xfrm>
            <a:off x="5697538" y="4421204"/>
            <a:ext cx="1446212" cy="911675"/>
            <a:chOff x="5697555" y="4278328"/>
            <a:chExt cx="1446213" cy="1365250"/>
          </a:xfrm>
        </p:grpSpPr>
        <p:pic>
          <p:nvPicPr>
            <p:cNvPr id="76810" name="Picture 3">
              <a:hlinkClick r:id="rId5" action="ppaction://hlinksldjump"/>
            </p:cNvPr>
            <p:cNvPicPr>
              <a:picLocks noChangeAspect="1" noChangeArrowheads="1"/>
            </p:cNvPicPr>
            <p:nvPr/>
          </p:nvPicPr>
          <p:blipFill>
            <a:blip r:embed="rId6"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5" action="ppaction://hlinksldjump"/>
            </p:cNvPr>
            <p:cNvSpPr txBox="1"/>
            <p:nvPr/>
          </p:nvSpPr>
          <p:spPr>
            <a:xfrm>
              <a:off x="6070617" y="4778390"/>
              <a:ext cx="1073151"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14" name="文本框 5"/>
          <p:cNvSpPr txBox="1">
            <a:spLocks noChangeArrowheads="1"/>
          </p:cNvSpPr>
          <p:nvPr/>
        </p:nvSpPr>
        <p:spPr bwMode="auto">
          <a:xfrm>
            <a:off x="1322384" y="3332902"/>
            <a:ext cx="7035830" cy="810478"/>
          </a:xfrm>
          <a:prstGeom prst="rect">
            <a:avLst/>
          </a:prstGeom>
          <a:noFill/>
          <a:ln w="9525">
            <a:noFill/>
            <a:miter lim="800000"/>
            <a:headEnd/>
            <a:tailEnd/>
          </a:ln>
        </p:spPr>
        <p:txBody>
          <a:bodyPr wrap="square">
            <a:spAutoFit/>
          </a:bodyPr>
          <a:lstStyle/>
          <a:p>
            <a:pPr algn="just">
              <a:lnSpc>
                <a:spcPts val="2800"/>
              </a:lnSpc>
            </a:pPr>
            <a:r>
              <a:rPr lang="en-US" altLang="zh-CN" sz="2600" dirty="0" smtClean="0">
                <a:latin typeface="Helvetica"/>
              </a:rPr>
              <a:t>Which teaching method is better, Chinese parenting or western parenting?</a:t>
            </a:r>
            <a:endParaRPr lang="en-US" altLang="zh-CN" sz="2600" dirty="0">
              <a:latin typeface="Helvetica"/>
            </a:endParaRPr>
          </a:p>
        </p:txBody>
      </p:sp>
      <p:grpSp>
        <p:nvGrpSpPr>
          <p:cNvPr id="13" name="组合 12"/>
          <p:cNvGrpSpPr>
            <a:grpSpLocks/>
          </p:cNvGrpSpPr>
          <p:nvPr/>
        </p:nvGrpSpPr>
        <p:grpSpPr bwMode="auto">
          <a:xfrm>
            <a:off x="-4128" y="44226"/>
            <a:ext cx="8340792" cy="1152526"/>
            <a:chOff x="-14288" y="43830"/>
            <a:chExt cx="8340792" cy="1152525"/>
          </a:xfrm>
        </p:grpSpPr>
        <p:pic>
          <p:nvPicPr>
            <p:cNvPr id="15"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4288" y="43830"/>
              <a:ext cx="37798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8"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8" name="矩形 17"/>
            <p:cNvSpPr/>
            <p:nvPr/>
          </p:nvSpPr>
          <p:spPr>
            <a:xfrm>
              <a:off x="4130675" y="559991"/>
              <a:ext cx="4195829"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cs typeface="+mn-cs"/>
                </a:rPr>
                <a:t>Watching and discussing</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p:cNvGrpSpPr>
          <p:nvPr/>
        </p:nvGrpSpPr>
        <p:grpSpPr bwMode="auto">
          <a:xfrm>
            <a:off x="-4128" y="44226"/>
            <a:ext cx="8340792" cy="1152526"/>
            <a:chOff x="-14288" y="43830"/>
            <a:chExt cx="8340792" cy="1152525"/>
          </a:xfrm>
        </p:grpSpPr>
        <p:pic>
          <p:nvPicPr>
            <p:cNvPr id="11"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8" y="43830"/>
              <a:ext cx="37798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5"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3" name="矩形 12"/>
            <p:cNvSpPr/>
            <p:nvPr/>
          </p:nvSpPr>
          <p:spPr>
            <a:xfrm>
              <a:off x="4130675" y="559991"/>
              <a:ext cx="4195829"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cs typeface="+mn-cs"/>
                </a:rPr>
                <a:t>Watching and discussing</a:t>
              </a:r>
              <a:endParaRPr lang="zh-CN" altLang="en-US" dirty="0">
                <a:solidFill>
                  <a:schemeClr val="accent6">
                    <a:lumMod val="75000"/>
                  </a:schemeClr>
                </a:solidFill>
                <a:cs typeface="+mn-cs"/>
              </a:endParaRPr>
            </a:p>
          </p:txBody>
        </p:sp>
      </p:grpSp>
      <p:sp>
        <p:nvSpPr>
          <p:cNvPr id="77826"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a:ea typeface="Cambria Math" pitchFamily="18" charset="0"/>
                <a:cs typeface="Helvetica Neue Black Condensed"/>
              </a:rPr>
              <a:t>  </a:t>
            </a:r>
          </a:p>
        </p:txBody>
      </p:sp>
      <p:sp>
        <p:nvSpPr>
          <p:cNvPr id="77827" name="矩形 10"/>
          <p:cNvSpPr>
            <a:spLocks noChangeArrowheads="1"/>
          </p:cNvSpPr>
          <p:nvPr/>
        </p:nvSpPr>
        <p:spPr bwMode="auto">
          <a:xfrm>
            <a:off x="1905000" y="1484313"/>
            <a:ext cx="5881688" cy="430212"/>
          </a:xfrm>
          <a:prstGeom prst="rect">
            <a:avLst/>
          </a:prstGeom>
          <a:noFill/>
          <a:ln w="9525">
            <a:noFill/>
            <a:miter lim="800000"/>
            <a:headEnd/>
            <a:tailEnd/>
          </a:ln>
        </p:spPr>
        <p:txBody>
          <a:bodyPr>
            <a:spAutoFit/>
          </a:bodyPr>
          <a:lstStyle/>
          <a:p>
            <a:pPr eaLnBrk="0" hangingPunct="0"/>
            <a:endParaRPr lang="en-US" altLang="zh-CN" sz="2200">
              <a:solidFill>
                <a:srgbClr val="000000"/>
              </a:solidFill>
              <a:latin typeface="Helvetica"/>
            </a:endParaRPr>
          </a:p>
        </p:txBody>
      </p:sp>
      <p:pic>
        <p:nvPicPr>
          <p:cNvPr id="77828" name="Picture 21" descr="tv">
            <a:hlinkClick r:id="rId6" action="ppaction://hlinkfile"/>
          </p:cNvPr>
          <p:cNvPicPr>
            <a:picLocks noChangeAspect="1" noChangeArrowheads="1"/>
          </p:cNvPicPr>
          <p:nvPr/>
        </p:nvPicPr>
        <p:blipFill>
          <a:blip r:embed="rId7" cstate="print"/>
          <a:srcRect/>
          <a:stretch>
            <a:fillRect/>
          </a:stretch>
        </p:blipFill>
        <p:spPr bwMode="auto">
          <a:xfrm>
            <a:off x="395536" y="1090420"/>
            <a:ext cx="8659564" cy="5543743"/>
          </a:xfrm>
          <a:prstGeom prst="rect">
            <a:avLst/>
          </a:prstGeom>
          <a:noFill/>
          <a:ln w="9525">
            <a:noFill/>
            <a:miter lim="800000"/>
            <a:headEnd/>
            <a:tailEnd/>
          </a:ln>
        </p:spPr>
      </p:pic>
      <p:pic>
        <p:nvPicPr>
          <p:cNvPr id="10" name="虎妈战歌_标清.wmv">
            <a:hlinkClick r:id="" action="ppaction://media"/>
          </p:cNvPr>
          <p:cNvPicPr>
            <a:picLocks noRot="1" noChangeAspect="1"/>
          </p:cNvPicPr>
          <p:nvPr>
            <a:videoFile r:link="rId1"/>
          </p:nvPr>
        </p:nvPicPr>
        <p:blipFill>
          <a:blip r:embed="rId8" cstate="print"/>
          <a:stretch>
            <a:fillRect/>
          </a:stretch>
        </p:blipFill>
        <p:spPr>
          <a:xfrm>
            <a:off x="602243" y="1340768"/>
            <a:ext cx="8246150" cy="4149448"/>
          </a:xfrm>
          <a:prstGeom prst="rect">
            <a:avLst/>
          </a:prstGeom>
        </p:spPr>
      </p:pic>
      <p:sp>
        <p:nvSpPr>
          <p:cNvPr id="19" name="AutoShape 11">
            <a:hlinkClick r:id="rId9"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fontAlgn="auto">
              <a:lnSpc>
                <a:spcPct val="90000"/>
              </a:lnSpc>
              <a:spcBef>
                <a:spcPts val="0"/>
              </a:spcBef>
              <a:spcAft>
                <a:spcPts val="0"/>
              </a:spcAft>
              <a:defRPr/>
            </a:pPr>
            <a:r>
              <a:rPr lang="en-US" altLang="zh-CN" dirty="0">
                <a:solidFill>
                  <a:schemeClr val="tx2"/>
                </a:solidFill>
                <a:latin typeface="Times New Roman" pitchFamily="18" charset="0"/>
              </a:rPr>
              <a:t>Back</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a:ea typeface="Cambria Math" pitchFamily="18" charset="0"/>
                <a:cs typeface="Helvetica Neue Black Condensed"/>
              </a:rPr>
              <a:t>  </a:t>
            </a:r>
          </a:p>
        </p:txBody>
      </p:sp>
      <p:sp>
        <p:nvSpPr>
          <p:cNvPr id="8" name="文本框 5"/>
          <p:cNvSpPr txBox="1">
            <a:spLocks noChangeArrowheads="1"/>
          </p:cNvSpPr>
          <p:nvPr/>
        </p:nvSpPr>
        <p:spPr bwMode="auto">
          <a:xfrm>
            <a:off x="1036632" y="1404076"/>
            <a:ext cx="7035830" cy="810478"/>
          </a:xfrm>
          <a:prstGeom prst="rect">
            <a:avLst/>
          </a:prstGeom>
          <a:noFill/>
          <a:ln w="9525">
            <a:noFill/>
            <a:miter lim="800000"/>
            <a:headEnd/>
            <a:tailEnd/>
          </a:ln>
        </p:spPr>
        <p:txBody>
          <a:bodyPr wrap="square">
            <a:spAutoFit/>
          </a:bodyPr>
          <a:lstStyle/>
          <a:p>
            <a:pPr algn="just">
              <a:lnSpc>
                <a:spcPts val="2800"/>
              </a:lnSpc>
            </a:pPr>
            <a:r>
              <a:rPr lang="en-US" altLang="zh-CN" sz="2600" dirty="0" smtClean="0">
                <a:latin typeface="Helvetica"/>
              </a:rPr>
              <a:t>Which teaching method is better, Chinese parenting or western parenting?</a:t>
            </a:r>
            <a:endParaRPr lang="en-US" altLang="zh-CN" sz="2600" dirty="0">
              <a:latin typeface="Helvetica"/>
            </a:endParaRPr>
          </a:p>
        </p:txBody>
      </p:sp>
      <p:sp>
        <p:nvSpPr>
          <p:cNvPr id="9" name="圆角矩形 10"/>
          <p:cNvSpPr/>
          <p:nvPr/>
        </p:nvSpPr>
        <p:spPr>
          <a:xfrm>
            <a:off x="571472" y="3177973"/>
            <a:ext cx="3803688"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 name="Picture 3"/>
          <p:cNvPicPr>
            <a:picLocks noChangeAspect="1" noChangeArrowheads="1"/>
          </p:cNvPicPr>
          <p:nvPr/>
        </p:nvPicPr>
        <p:blipFill>
          <a:blip r:embed="rId3" cstate="print"/>
          <a:srcRect/>
          <a:stretch>
            <a:fillRect/>
          </a:stretch>
        </p:blipFill>
        <p:spPr bwMode="auto">
          <a:xfrm>
            <a:off x="33612" y="2747657"/>
            <a:ext cx="1394343" cy="1171030"/>
          </a:xfrm>
          <a:prstGeom prst="rect">
            <a:avLst/>
          </a:prstGeom>
          <a:noFill/>
          <a:ln w="9525">
            <a:noFill/>
            <a:miter lim="800000"/>
            <a:headEnd/>
            <a:tailEnd/>
          </a:ln>
        </p:spPr>
      </p:pic>
      <p:sp>
        <p:nvSpPr>
          <p:cNvPr id="12" name="TextBox 11"/>
          <p:cNvSpPr txBox="1"/>
          <p:nvPr/>
        </p:nvSpPr>
        <p:spPr>
          <a:xfrm>
            <a:off x="395288" y="3143248"/>
            <a:ext cx="962002" cy="461665"/>
          </a:xfrm>
          <a:prstGeom prst="rect">
            <a:avLst/>
          </a:prstGeom>
          <a:noFill/>
        </p:spPr>
        <p:txBody>
          <a:bodyPr wrap="square">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13" name="TextBox 12"/>
          <p:cNvSpPr txBox="1">
            <a:spLocks noChangeArrowheads="1"/>
          </p:cNvSpPr>
          <p:nvPr/>
        </p:nvSpPr>
        <p:spPr bwMode="auto">
          <a:xfrm>
            <a:off x="1000100" y="2285992"/>
            <a:ext cx="3375060" cy="461665"/>
          </a:xfrm>
          <a:prstGeom prst="rect">
            <a:avLst/>
          </a:prstGeom>
          <a:noFill/>
          <a:ln w="9525">
            <a:noFill/>
            <a:miter lim="800000"/>
            <a:headEnd/>
            <a:tailEnd/>
          </a:ln>
        </p:spPr>
        <p:txBody>
          <a:bodyPr wrap="square">
            <a:spAutoFit/>
          </a:bodyPr>
          <a:lstStyle/>
          <a:p>
            <a:pPr marL="457200" indent="-457200">
              <a:spcBef>
                <a:spcPct val="20000"/>
              </a:spcBef>
              <a:buClr>
                <a:srgbClr val="D16349"/>
              </a:buClr>
              <a:buSzPct val="85000"/>
            </a:pPr>
            <a:r>
              <a:rPr lang="en-US" altLang="zh-CN" sz="2400" b="1" dirty="0" smtClean="0">
                <a:solidFill>
                  <a:srgbClr val="B40000"/>
                </a:solidFill>
                <a:latin typeface="Helvetica" pitchFamily="34" charset="0"/>
              </a:rPr>
              <a:t>Chinese patenting </a:t>
            </a:r>
            <a:endParaRPr lang="zh-CN" altLang="en-US" sz="2400" b="1" dirty="0">
              <a:solidFill>
                <a:srgbClr val="B40000"/>
              </a:solidFill>
              <a:latin typeface="Helvetica" pitchFamily="34" charset="0"/>
            </a:endParaRPr>
          </a:p>
        </p:txBody>
      </p:sp>
      <p:sp>
        <p:nvSpPr>
          <p:cNvPr id="14" name="Rectangle 17"/>
          <p:cNvSpPr>
            <a:spLocks noChangeArrowheads="1"/>
          </p:cNvSpPr>
          <p:nvPr/>
        </p:nvSpPr>
        <p:spPr bwMode="auto">
          <a:xfrm>
            <a:off x="730784" y="3604914"/>
            <a:ext cx="3481176" cy="233140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a:lnSpc>
                <a:spcPct val="150000"/>
              </a:lnSpc>
              <a:defRPr/>
            </a:pPr>
            <a:endParaRPr lang="en-US" altLang="zh-CN" sz="100" dirty="0" smtClean="0">
              <a:solidFill>
                <a:srgbClr val="000000"/>
              </a:solidFill>
              <a:latin typeface="Helvetica" pitchFamily="34" charset="0"/>
            </a:endParaRPr>
          </a:p>
          <a:p>
            <a:pPr>
              <a:buFontTx/>
              <a:buChar char="•"/>
              <a:defRPr/>
            </a:pPr>
            <a:r>
              <a:rPr lang="en-US" altLang="zh-CN" sz="2400" dirty="0" smtClean="0">
                <a:solidFill>
                  <a:srgbClr val="000000"/>
                </a:solidFill>
                <a:latin typeface="Helvetica" pitchFamily="34" charset="0"/>
              </a:rPr>
              <a:t> obedience and   </a:t>
            </a:r>
          </a:p>
          <a:p>
            <a:pPr>
              <a:defRPr/>
            </a:pPr>
            <a:r>
              <a:rPr lang="en-US" altLang="zh-CN" sz="2400" dirty="0" smtClean="0">
                <a:solidFill>
                  <a:srgbClr val="000000"/>
                </a:solidFill>
                <a:latin typeface="Helvetica" pitchFamily="34" charset="0"/>
              </a:rPr>
              <a:t>   discipline;</a:t>
            </a:r>
            <a:endParaRPr lang="zh-CN" altLang="en-US" sz="2400" dirty="0" smtClean="0">
              <a:solidFill>
                <a:srgbClr val="000000"/>
              </a:solidFill>
              <a:latin typeface="Helvetica" pitchFamily="34" charset="0"/>
            </a:endParaRPr>
          </a:p>
          <a:p>
            <a:pPr>
              <a:buFontTx/>
              <a:buChar char="•"/>
              <a:defRPr/>
            </a:pPr>
            <a:r>
              <a:rPr lang="en-US" altLang="zh-CN" sz="2400" dirty="0" smtClean="0">
                <a:solidFill>
                  <a:srgbClr val="000000"/>
                </a:solidFill>
                <a:latin typeface="Helvetica" pitchFamily="34" charset="0"/>
              </a:rPr>
              <a:t> focus  on children’s    </a:t>
            </a:r>
          </a:p>
          <a:p>
            <a:pPr>
              <a:defRPr/>
            </a:pPr>
            <a:r>
              <a:rPr lang="en-US" altLang="zh-CN" sz="2400" dirty="0" smtClean="0">
                <a:solidFill>
                  <a:srgbClr val="000000"/>
                </a:solidFill>
                <a:latin typeface="Helvetica" pitchFamily="34" charset="0"/>
              </a:rPr>
              <a:t>  IQ development;</a:t>
            </a:r>
            <a:endParaRPr lang="zh-CN" altLang="en-US" sz="2400" dirty="0" smtClean="0">
              <a:solidFill>
                <a:srgbClr val="000000"/>
              </a:solidFill>
              <a:latin typeface="Helvetica" pitchFamily="34" charset="0"/>
            </a:endParaRPr>
          </a:p>
          <a:p>
            <a:pPr>
              <a:buFontTx/>
              <a:buChar char="•"/>
              <a:defRPr/>
            </a:pPr>
            <a:r>
              <a:rPr lang="en-US" altLang="zh-CN" sz="2400" dirty="0" smtClean="0">
                <a:solidFill>
                  <a:srgbClr val="000000"/>
                </a:solidFill>
                <a:latin typeface="Helvetica" pitchFamily="34" charset="0"/>
              </a:rPr>
              <a:t> perfect grades;</a:t>
            </a:r>
            <a:endParaRPr lang="zh-CN" altLang="en-US" sz="2400" dirty="0" smtClean="0">
              <a:solidFill>
                <a:srgbClr val="000000"/>
              </a:solidFill>
              <a:latin typeface="Helvetica" pitchFamily="34" charset="0"/>
            </a:endParaRPr>
          </a:p>
          <a:p>
            <a:pPr>
              <a:buFontTx/>
              <a:buChar char="•"/>
              <a:defRPr/>
            </a:pPr>
            <a:r>
              <a:rPr lang="en-US" altLang="zh-CN" sz="2400" dirty="0" smtClean="0">
                <a:solidFill>
                  <a:srgbClr val="000000"/>
                </a:solidFill>
                <a:latin typeface="Helvetica" pitchFamily="34" charset="0"/>
              </a:rPr>
              <a:t> land a satisfactory job.</a:t>
            </a:r>
          </a:p>
        </p:txBody>
      </p:sp>
      <p:sp>
        <p:nvSpPr>
          <p:cNvPr id="15" name="圆角矩形 14"/>
          <p:cNvSpPr/>
          <p:nvPr/>
        </p:nvSpPr>
        <p:spPr>
          <a:xfrm>
            <a:off x="4857752" y="3177973"/>
            <a:ext cx="3968328" cy="3163058"/>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6" name="Picture 3"/>
          <p:cNvPicPr>
            <a:picLocks noChangeAspect="1" noChangeArrowheads="1"/>
          </p:cNvPicPr>
          <p:nvPr/>
        </p:nvPicPr>
        <p:blipFill>
          <a:blip r:embed="rId4" cstate="print"/>
          <a:srcRect/>
          <a:stretch>
            <a:fillRect/>
          </a:stretch>
        </p:blipFill>
        <p:spPr bwMode="auto">
          <a:xfrm>
            <a:off x="4446598" y="2635254"/>
            <a:ext cx="1625600" cy="1365250"/>
          </a:xfrm>
          <a:prstGeom prst="rect">
            <a:avLst/>
          </a:prstGeom>
          <a:noFill/>
          <a:ln w="9525">
            <a:noFill/>
            <a:miter lim="800000"/>
            <a:headEnd/>
            <a:tailEnd/>
          </a:ln>
        </p:spPr>
      </p:pic>
      <p:sp>
        <p:nvSpPr>
          <p:cNvPr id="17" name="TextBox 7"/>
          <p:cNvSpPr txBox="1">
            <a:spLocks noChangeArrowheads="1"/>
          </p:cNvSpPr>
          <p:nvPr/>
        </p:nvSpPr>
        <p:spPr bwMode="auto">
          <a:xfrm>
            <a:off x="5480665" y="2324393"/>
            <a:ext cx="3306177" cy="461665"/>
          </a:xfrm>
          <a:prstGeom prst="rect">
            <a:avLst/>
          </a:prstGeom>
          <a:noFill/>
          <a:ln w="9525">
            <a:noFill/>
            <a:miter lim="800000"/>
            <a:headEnd/>
            <a:tailEnd/>
          </a:ln>
        </p:spPr>
        <p:txBody>
          <a:bodyPr wrap="square">
            <a:spAutoFit/>
          </a:bodyPr>
          <a:lstStyle/>
          <a:p>
            <a:pPr marL="457200" indent="-457200">
              <a:spcBef>
                <a:spcPct val="20000"/>
              </a:spcBef>
              <a:buClr>
                <a:srgbClr val="D16349"/>
              </a:buClr>
              <a:buSzPct val="85000"/>
            </a:pPr>
            <a:r>
              <a:rPr lang="en-US" altLang="zh-CN" sz="2400" b="1" dirty="0" smtClean="0">
                <a:solidFill>
                  <a:srgbClr val="B40000"/>
                </a:solidFill>
                <a:latin typeface="Helvetica" pitchFamily="34" charset="0"/>
              </a:rPr>
              <a:t>Western parenting </a:t>
            </a:r>
            <a:endParaRPr lang="zh-CN" altLang="en-US" sz="2400" b="1" dirty="0">
              <a:solidFill>
                <a:srgbClr val="B40000"/>
              </a:solidFill>
              <a:latin typeface="Helvetica" pitchFamily="34" charset="0"/>
            </a:endParaRPr>
          </a:p>
        </p:txBody>
      </p:sp>
      <p:sp>
        <p:nvSpPr>
          <p:cNvPr id="18" name="TextBox 12"/>
          <p:cNvSpPr txBox="1"/>
          <p:nvPr/>
        </p:nvSpPr>
        <p:spPr>
          <a:xfrm>
            <a:off x="4913324" y="3114676"/>
            <a:ext cx="1230312" cy="457200"/>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0" name="Rectangle 22"/>
          <p:cNvSpPr>
            <a:spLocks noChangeArrowheads="1"/>
          </p:cNvSpPr>
          <p:nvPr/>
        </p:nvSpPr>
        <p:spPr bwMode="auto">
          <a:xfrm>
            <a:off x="5193986" y="3763882"/>
            <a:ext cx="3510898" cy="230832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lnSpc>
                <a:spcPct val="120000"/>
              </a:lnSpc>
              <a:buFontTx/>
              <a:buChar char="•"/>
              <a:defRPr/>
            </a:pPr>
            <a:r>
              <a:rPr lang="en-US" altLang="zh-CN" sz="2400" dirty="0" smtClean="0">
                <a:solidFill>
                  <a:srgbClr val="000000"/>
                </a:solidFill>
                <a:latin typeface="Helvetica" pitchFamily="34" charset="0"/>
              </a:rPr>
              <a:t> freedom; </a:t>
            </a:r>
            <a:endParaRPr lang="zh-CN" altLang="en-US" sz="2400" dirty="0" smtClean="0">
              <a:solidFill>
                <a:srgbClr val="000000"/>
              </a:solidFill>
              <a:latin typeface="Helvetica" pitchFamily="34" charset="0"/>
            </a:endParaRPr>
          </a:p>
          <a:p>
            <a:pPr>
              <a:lnSpc>
                <a:spcPct val="120000"/>
              </a:lnSpc>
              <a:buFontTx/>
              <a:buChar char="•"/>
              <a:defRPr/>
            </a:pPr>
            <a:r>
              <a:rPr lang="en-US" altLang="zh-CN" sz="2400" dirty="0" smtClean="0">
                <a:solidFill>
                  <a:srgbClr val="000000"/>
                </a:solidFill>
                <a:latin typeface="Helvetica" pitchFamily="34" charset="0"/>
              </a:rPr>
              <a:t> a happy childhood; </a:t>
            </a:r>
            <a:endParaRPr lang="zh-CN" altLang="en-US" sz="2400" dirty="0" smtClean="0">
              <a:solidFill>
                <a:srgbClr val="000000"/>
              </a:solidFill>
              <a:latin typeface="Helvetica" pitchFamily="34" charset="0"/>
            </a:endParaRPr>
          </a:p>
          <a:p>
            <a:pPr>
              <a:lnSpc>
                <a:spcPct val="120000"/>
              </a:lnSpc>
              <a:buFontTx/>
              <a:buChar char="•"/>
              <a:defRPr/>
            </a:pPr>
            <a:r>
              <a:rPr lang="en-US" altLang="zh-CN" sz="2400" dirty="0" smtClean="0">
                <a:solidFill>
                  <a:srgbClr val="000000"/>
                </a:solidFill>
                <a:latin typeface="Helvetica" pitchFamily="34" charset="0"/>
              </a:rPr>
              <a:t> more encouragement;</a:t>
            </a:r>
          </a:p>
          <a:p>
            <a:pPr>
              <a:lnSpc>
                <a:spcPct val="120000"/>
              </a:lnSpc>
              <a:buFontTx/>
              <a:buChar char="•"/>
              <a:defRPr/>
            </a:pPr>
            <a:r>
              <a:rPr lang="en-US" altLang="zh-CN" sz="2400" dirty="0" smtClean="0">
                <a:solidFill>
                  <a:srgbClr val="000000"/>
                </a:solidFill>
                <a:latin typeface="Helvetica" pitchFamily="34" charset="0"/>
              </a:rPr>
              <a:t> a relaxed environment;</a:t>
            </a:r>
            <a:endParaRPr lang="zh-CN" altLang="en-US" sz="2400" dirty="0" smtClean="0">
              <a:solidFill>
                <a:srgbClr val="000000"/>
              </a:solidFill>
              <a:latin typeface="Helvetica" pitchFamily="34" charset="0"/>
            </a:endParaRPr>
          </a:p>
          <a:p>
            <a:pPr>
              <a:lnSpc>
                <a:spcPct val="120000"/>
              </a:lnSpc>
              <a:buFontTx/>
              <a:buChar char="•"/>
              <a:defRPr/>
            </a:pPr>
            <a:r>
              <a:rPr lang="en-US" altLang="zh-CN" sz="2400" dirty="0" smtClean="0">
                <a:solidFill>
                  <a:srgbClr val="000000"/>
                </a:solidFill>
                <a:latin typeface="Helvetica" pitchFamily="34" charset="0"/>
              </a:rPr>
              <a:t> mental health.</a:t>
            </a:r>
            <a:endParaRPr lang="zh-CN" altLang="en-US" sz="2400" dirty="0" smtClean="0">
              <a:solidFill>
                <a:srgbClr val="000000"/>
              </a:solidFill>
              <a:latin typeface="Helvetica" pitchFamily="34" charset="0"/>
            </a:endParaRPr>
          </a:p>
        </p:txBody>
      </p:sp>
      <p:pic>
        <p:nvPicPr>
          <p:cNvPr id="19"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256360"/>
            <a:ext cx="434975" cy="458788"/>
          </a:xfrm>
          <a:prstGeom prst="rect">
            <a:avLst/>
          </a:prstGeom>
          <a:noFill/>
          <a:ln w="9525">
            <a:noFill/>
            <a:miter lim="800000"/>
            <a:headEnd/>
            <a:tailEnd/>
          </a:ln>
        </p:spPr>
      </p:pic>
      <p:grpSp>
        <p:nvGrpSpPr>
          <p:cNvPr id="21" name="组合 20"/>
          <p:cNvGrpSpPr>
            <a:grpSpLocks/>
          </p:cNvGrpSpPr>
          <p:nvPr/>
        </p:nvGrpSpPr>
        <p:grpSpPr bwMode="auto">
          <a:xfrm>
            <a:off x="-4128" y="44226"/>
            <a:ext cx="8340792" cy="1152526"/>
            <a:chOff x="-14288" y="43830"/>
            <a:chExt cx="8340792" cy="1152525"/>
          </a:xfrm>
        </p:grpSpPr>
        <p:pic>
          <p:nvPicPr>
            <p:cNvPr id="22"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4288" y="43830"/>
              <a:ext cx="37798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22">
              <a:hlinkClick r:id="rId8" action="ppaction://hlinksldjump"/>
            </p:cNvPr>
            <p:cNvSpPr txBox="1"/>
            <p:nvPr/>
          </p:nvSpPr>
          <p:spPr>
            <a:xfrm>
              <a:off x="252413" y="499646"/>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4" name="矩形 23"/>
            <p:cNvSpPr/>
            <p:nvPr/>
          </p:nvSpPr>
          <p:spPr>
            <a:xfrm>
              <a:off x="4130675" y="559991"/>
              <a:ext cx="4195829" cy="492443"/>
            </a:xfrm>
            <a:prstGeom prst="rect">
              <a:avLst/>
            </a:prstGeom>
          </p:spPr>
          <p:txBody>
            <a:bodyPr wrap="none">
              <a:spAutoFit/>
            </a:bodyPr>
            <a:lstStyle/>
            <a:p>
              <a:pPr>
                <a:defRPr/>
              </a:pPr>
              <a:r>
                <a:rPr lang="en-US" altLang="zh-CN" sz="2600" b="1" dirty="0" smtClean="0">
                  <a:solidFill>
                    <a:schemeClr val="accent6">
                      <a:lumMod val="75000"/>
                    </a:schemeClr>
                  </a:solidFill>
                  <a:latin typeface="Helvetica"/>
                  <a:cs typeface="+mn-cs"/>
                </a:rPr>
                <a:t>Watching and discussing</a:t>
              </a:r>
              <a:endParaRPr lang="zh-CN" altLang="en-US" dirty="0">
                <a:solidFill>
                  <a:schemeClr val="accent6">
                    <a:lumMod val="75000"/>
                  </a:schemeClr>
                </a:solidFil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1" descr="tv">
            <a:hlinkClick r:id="rId4"/>
          </p:cNvPr>
          <p:cNvPicPr>
            <a:picLocks noChangeAspect="1" noChangeArrowheads="1"/>
          </p:cNvPicPr>
          <p:nvPr/>
        </p:nvPicPr>
        <p:blipFill>
          <a:blip r:embed="rId5" cstate="print"/>
          <a:srcRect/>
          <a:stretch>
            <a:fillRect/>
          </a:stretch>
        </p:blipFill>
        <p:spPr bwMode="auto">
          <a:xfrm>
            <a:off x="441724" y="1146198"/>
            <a:ext cx="8367597" cy="5640388"/>
          </a:xfrm>
          <a:prstGeom prst="rect">
            <a:avLst/>
          </a:prstGeom>
          <a:noFill/>
          <a:ln w="9525">
            <a:noFill/>
            <a:miter lim="800000"/>
            <a:headEnd/>
            <a:tailEnd/>
          </a:ln>
        </p:spPr>
      </p:pic>
      <p:pic>
        <p:nvPicPr>
          <p:cNvPr id="6" name="lead-in.wmv">
            <a:hlinkClick r:id="" action="ppaction://media"/>
          </p:cNvPr>
          <p:cNvPicPr>
            <a:picLocks noRot="1" noChangeAspect="1"/>
          </p:cNvPicPr>
          <p:nvPr>
            <a:videoFile r:link="rId1"/>
          </p:nvPr>
        </p:nvPicPr>
        <p:blipFill>
          <a:blip r:embed="rId6" cstate="print"/>
          <a:stretch>
            <a:fillRect/>
          </a:stretch>
        </p:blipFill>
        <p:spPr>
          <a:xfrm>
            <a:off x="572041" y="1412776"/>
            <a:ext cx="8106962" cy="4680520"/>
          </a:xfrm>
          <a:prstGeom prst="rect">
            <a:avLst/>
          </a:prstGeom>
        </p:spPr>
      </p:pic>
      <p:grpSp>
        <p:nvGrpSpPr>
          <p:cNvPr id="8" name="Group 14"/>
          <p:cNvGrpSpPr>
            <a:grpSpLocks/>
          </p:cNvGrpSpPr>
          <p:nvPr/>
        </p:nvGrpSpPr>
        <p:grpSpPr bwMode="auto">
          <a:xfrm>
            <a:off x="0" y="0"/>
            <a:ext cx="8834438" cy="1198563"/>
            <a:chOff x="0" y="0"/>
            <a:chExt cx="8834438" cy="1198563"/>
          </a:xfrm>
        </p:grpSpPr>
        <p:pic>
          <p:nvPicPr>
            <p:cNvPr id="10" name="Picture 9"/>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0" y="0"/>
              <a:ext cx="3348038" cy="1198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cs typeface="+mn-cs"/>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sp>
          <p:nvSpPr>
            <p:cNvPr id="12" name="矩形 10"/>
            <p:cNvSpPr>
              <a:spLocks noChangeArrowheads="1"/>
            </p:cNvSpPr>
            <p:nvPr/>
          </p:nvSpPr>
          <p:spPr bwMode="auto">
            <a:xfrm>
              <a:off x="3068638" y="427038"/>
              <a:ext cx="5765800"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6600"/>
                  </a:solidFill>
                  <a:latin typeface="Helvetica" pitchFamily="2" charset="0"/>
                  <a:ea typeface="Helvetica Neue"/>
                  <a:cs typeface="Helvetica Neue"/>
                </a:rPr>
                <a:t>Short answer questions</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4" cstate="print"/>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p:spPr>
      </p:pic>
      <p:grpSp>
        <p:nvGrpSpPr>
          <p:cNvPr id="80899" name="组合 26"/>
          <p:cNvGrpSpPr>
            <a:grpSpLocks/>
          </p:cNvGrpSpPr>
          <p:nvPr/>
        </p:nvGrpSpPr>
        <p:grpSpPr bwMode="auto">
          <a:xfrm>
            <a:off x="-225425" y="-18256"/>
            <a:ext cx="9365295" cy="6658769"/>
            <a:chOff x="-224786" y="-18254"/>
            <a:chExt cx="9364658" cy="6658211"/>
          </a:xfrm>
        </p:grpSpPr>
        <p:pic>
          <p:nvPicPr>
            <p:cNvPr id="80900" name="Picture 2"/>
            <p:cNvPicPr>
              <a:picLocks noChangeAspect="1" noChangeArrowheads="1"/>
            </p:cNvPicPr>
            <p:nvPr/>
          </p:nvPicPr>
          <p:blipFill>
            <a:blip r:embed="rId5" cstate="print"/>
            <a:srcRect/>
            <a:stretch>
              <a:fillRect/>
            </a:stretch>
          </p:blipFill>
          <p:spPr bwMode="auto">
            <a:xfrm rot="10800000">
              <a:off x="-33" y="4726288"/>
              <a:ext cx="4379963" cy="1152127"/>
            </a:xfrm>
            <a:prstGeom prst="rect">
              <a:avLst/>
            </a:prstGeom>
            <a:noFill/>
            <a:ln w="9525">
              <a:noFill/>
              <a:miter lim="800000"/>
              <a:headEnd/>
              <a:tailEnd/>
            </a:ln>
          </p:spPr>
        </p:pic>
        <p:pic>
          <p:nvPicPr>
            <p:cNvPr id="80901" name="Picture 2"/>
            <p:cNvPicPr>
              <a:picLocks noChangeAspect="1" noChangeArrowheads="1"/>
            </p:cNvPicPr>
            <p:nvPr/>
          </p:nvPicPr>
          <p:blipFill>
            <a:blip r:embed="rId5" cstate="print"/>
            <a:srcRect/>
            <a:stretch>
              <a:fillRect/>
            </a:stretch>
          </p:blipFill>
          <p:spPr bwMode="auto">
            <a:xfrm rot="10800000">
              <a:off x="318" y="3718177"/>
              <a:ext cx="4143053" cy="1152127"/>
            </a:xfrm>
            <a:prstGeom prst="rect">
              <a:avLst/>
            </a:prstGeom>
            <a:noFill/>
            <a:ln w="9525">
              <a:noFill/>
              <a:miter lim="800000"/>
              <a:headEnd/>
              <a:tailEnd/>
            </a:ln>
          </p:spPr>
        </p:pic>
        <p:sp>
          <p:nvSpPr>
            <p:cNvPr id="18" name="Rectangle 10"/>
            <p:cNvSpPr/>
            <p:nvPr/>
          </p:nvSpPr>
          <p:spPr>
            <a:xfrm>
              <a:off x="-3504" y="-18254"/>
              <a:ext cx="9143376" cy="1142904"/>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5" name="Picture 4"/>
            <p:cNvPicPr>
              <a:picLocks noChangeAspect="1" noChangeArrowheads="1"/>
            </p:cNvPicPr>
            <p:nvPr/>
          </p:nvPicPr>
          <p:blipFill>
            <a:blip r:embed="rId6" cstate="print"/>
            <a:srcRect/>
            <a:stretch>
              <a:fillRect/>
            </a:stretch>
          </p:blipFill>
          <p:spPr bwMode="auto">
            <a:xfrm>
              <a:off x="19672" y="1309567"/>
              <a:ext cx="3633540" cy="619073"/>
            </a:xfrm>
            <a:prstGeom prst="rect">
              <a:avLst/>
            </a:prstGeom>
            <a:ln>
              <a:noFill/>
            </a:ln>
            <a:effectLst>
              <a:outerShdw blurRad="292100" dist="139700" dir="2700000" algn="tl" rotWithShape="0">
                <a:srgbClr val="333333">
                  <a:alpha val="65000"/>
                </a:srgbClr>
              </a:outerShdw>
            </a:effectLst>
            <a:extLst/>
          </p:spPr>
        </p:pic>
        <p:sp>
          <p:nvSpPr>
            <p:cNvPr id="80907" name="Rectangle 14"/>
            <p:cNvSpPr>
              <a:spLocks noChangeArrowheads="1"/>
            </p:cNvSpPr>
            <p:nvPr/>
          </p:nvSpPr>
          <p:spPr bwMode="auto">
            <a:xfrm>
              <a:off x="-224786" y="1357184"/>
              <a:ext cx="4082406" cy="461665"/>
            </a:xfrm>
            <a:prstGeom prst="rect">
              <a:avLst/>
            </a:prstGeom>
            <a:noFill/>
            <a:ln w="9525">
              <a:noFill/>
              <a:miter lim="800000"/>
              <a:headEnd/>
              <a:tailEnd/>
            </a:ln>
          </p:spPr>
          <p:txBody>
            <a:bodyPr>
              <a:spAutoFit/>
            </a:bodyPr>
            <a:lstStyle/>
            <a:p>
              <a:pPr eaLnBrk="0" hangingPunct="0"/>
              <a:r>
                <a:rPr lang="en-US" altLang="zh-CN" sz="2400" dirty="0">
                  <a:solidFill>
                    <a:srgbClr val="000000"/>
                  </a:solidFill>
                  <a:latin typeface="Helvetica"/>
                </a:rPr>
                <a:t>   Language </a:t>
              </a:r>
              <a:r>
                <a:rPr lang="en-US" altLang="zh-CN" sz="2400" dirty="0" smtClean="0">
                  <a:solidFill>
                    <a:srgbClr val="000000"/>
                  </a:solidFill>
                  <a:latin typeface="Helvetica"/>
                </a:rPr>
                <a:t>application</a:t>
              </a:r>
              <a:endParaRPr lang="en-US" altLang="zh-CN" sz="2400" dirty="0">
                <a:solidFill>
                  <a:srgbClr val="000000"/>
                </a:solidFill>
                <a:latin typeface="Helvetica"/>
              </a:endParaRPr>
            </a:p>
          </p:txBody>
        </p:sp>
        <p:pic>
          <p:nvPicPr>
            <p:cNvPr id="80908" name="Picture 2"/>
            <p:cNvPicPr>
              <a:picLocks noChangeAspect="1" noChangeArrowheads="1"/>
            </p:cNvPicPr>
            <p:nvPr/>
          </p:nvPicPr>
          <p:blipFill>
            <a:blip r:embed="rId5" cstate="print"/>
            <a:srcRect/>
            <a:stretch>
              <a:fillRect/>
            </a:stretch>
          </p:blipFill>
          <p:spPr bwMode="auto">
            <a:xfrm rot="10800000">
              <a:off x="319" y="2714620"/>
              <a:ext cx="3779912" cy="1152127"/>
            </a:xfrm>
            <a:prstGeom prst="rect">
              <a:avLst/>
            </a:prstGeom>
            <a:noFill/>
            <a:ln w="9525">
              <a:noFill/>
              <a:miter lim="800000"/>
              <a:headEnd/>
              <a:tailEnd/>
            </a:ln>
          </p:spPr>
        </p:pic>
        <p:sp>
          <p:nvSpPr>
            <p:cNvPr id="26" name="TextBox 25">
              <a:hlinkClick r:id="rId7" action="ppaction://hlinksldjump"/>
            </p:cNvPr>
            <p:cNvSpPr txBox="1"/>
            <p:nvPr/>
          </p:nvSpPr>
          <p:spPr>
            <a:xfrm>
              <a:off x="200635" y="3214419"/>
              <a:ext cx="3481151" cy="431764"/>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Writing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devices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8" action="ppaction://hlinksldjump"/>
            </p:cNvPr>
            <p:cNvSpPr txBox="1"/>
            <p:nvPr/>
          </p:nvSpPr>
          <p:spPr>
            <a:xfrm>
              <a:off x="206985" y="4212872"/>
              <a:ext cx="3481151" cy="43017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Essay writing</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9" action="ppaction://hlinksldjump"/>
            </p:cNvPr>
            <p:cNvSpPr txBox="1"/>
            <p:nvPr/>
          </p:nvSpPr>
          <p:spPr>
            <a:xfrm>
              <a:off x="49833" y="5212913"/>
              <a:ext cx="3603379" cy="43017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Paragraph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translation</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80912" name="Picture 4">
              <a:hlinkClick r:id="rId10" action="ppaction://hlinksldjump"/>
            </p:cNvPr>
            <p:cNvPicPr>
              <a:picLocks noChangeAspect="1" noChangeArrowheads="1"/>
            </p:cNvPicPr>
            <p:nvPr/>
          </p:nvPicPr>
          <p:blipFill>
            <a:blip r:embed="rId11" cstate="print"/>
            <a:srcRect/>
            <a:stretch>
              <a:fillRect/>
            </a:stretch>
          </p:blipFill>
          <p:spPr bwMode="auto">
            <a:xfrm>
              <a:off x="8399716" y="6181129"/>
              <a:ext cx="435146" cy="458828"/>
            </a:xfrm>
            <a:prstGeom prst="rect">
              <a:avLst/>
            </a:prstGeom>
            <a:noFill/>
            <a:ln w="9525">
              <a:noFill/>
              <a:miter lim="800000"/>
              <a:headEnd/>
              <a:tailEnd/>
            </a:ln>
          </p:spPr>
        </p:pic>
      </p:grpSp>
      <p:sp>
        <p:nvSpPr>
          <p:cNvPr id="19" name="TextBox 18"/>
          <p:cNvSpPr txBox="1"/>
          <p:nvPr/>
        </p:nvSpPr>
        <p:spPr bwMode="auto">
          <a:xfrm>
            <a:off x="1115616" y="405825"/>
            <a:ext cx="8064896" cy="430887"/>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200" dirty="0" smtClean="0">
                <a:effectLst>
                  <a:glow rad="101600">
                    <a:schemeClr val="tx1">
                      <a:alpha val="60000"/>
                    </a:schemeClr>
                  </a:glow>
                  <a:outerShdw blurRad="38100" dist="38100" dir="2700000" algn="tl">
                    <a:srgbClr val="000000">
                      <a:alpha val="43137"/>
                    </a:srgbClr>
                  </a:outerShdw>
                </a:effectLst>
              </a:rPr>
              <a:t>Reflections of a Chinese mother in the West</a:t>
            </a:r>
            <a:endParaRPr lang="zh-CN" altLang="en-US" sz="2200" dirty="0" smtClean="0">
              <a:effectLst>
                <a:glow rad="101600">
                  <a:schemeClr val="tx1">
                    <a:alpha val="60000"/>
                  </a:schemeClr>
                </a:glow>
                <a:outerShdw blurRad="38100" dist="38100" dir="2700000" algn="tl">
                  <a:srgbClr val="000000">
                    <a:alpha val="43137"/>
                  </a:srgbClr>
                </a:outerShdw>
              </a:effectLst>
            </a:endParaRPr>
          </a:p>
        </p:txBody>
      </p:sp>
      <p:sp>
        <p:nvSpPr>
          <p:cNvPr id="21" name="TextBox 35"/>
          <p:cNvSpPr txBox="1">
            <a:spLocks noChangeArrowheads="1"/>
          </p:cNvSpPr>
          <p:nvPr/>
        </p:nvSpPr>
        <p:spPr bwMode="auto">
          <a:xfrm>
            <a:off x="35496" y="477833"/>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71407" y="785794"/>
            <a:ext cx="9072594" cy="5883294"/>
          </a:xfrm>
          <a:prstGeom prst="rect">
            <a:avLst/>
          </a:prstGeom>
          <a:noFill/>
          <a:ln w="9525">
            <a:noFill/>
            <a:miter lim="800000"/>
            <a:headEnd/>
            <a:tailEnd/>
          </a:ln>
        </p:spPr>
      </p:pic>
      <p:sp>
        <p:nvSpPr>
          <p:cNvPr id="13" name="TextBox 12"/>
          <p:cNvSpPr txBox="1"/>
          <p:nvPr/>
        </p:nvSpPr>
        <p:spPr>
          <a:xfrm>
            <a:off x="354896" y="1407781"/>
            <a:ext cx="6840760" cy="4944943"/>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600" dirty="0" smtClean="0">
                <a:solidFill>
                  <a:srgbClr val="FF6600"/>
                </a:solidFill>
                <a:ea typeface="楷体_GB2312" pitchFamily="49" charset="-122"/>
                <a:cs typeface="+mn-cs"/>
              </a:rPr>
              <a:t>   Develop an argumentative essay</a:t>
            </a:r>
          </a:p>
          <a:p>
            <a:pPr fontAlgn="auto">
              <a:lnSpc>
                <a:spcPct val="100000"/>
              </a:lnSpc>
              <a:spcBef>
                <a:spcPts val="0"/>
              </a:spcBef>
              <a:spcAft>
                <a:spcPts val="0"/>
              </a:spcAft>
              <a:defRPr/>
            </a:pPr>
            <a:endParaRPr lang="en-US" altLang="zh-CN" sz="1100" dirty="0" smtClean="0">
              <a:solidFill>
                <a:srgbClr val="FF6600"/>
              </a:solidFill>
              <a:ea typeface="楷体_GB2312" pitchFamily="49" charset="-122"/>
              <a:cs typeface="+mn-cs"/>
            </a:endParaRPr>
          </a:p>
          <a:p>
            <a:pPr fontAlgn="auto">
              <a:lnSpc>
                <a:spcPct val="100000"/>
              </a:lnSpc>
              <a:spcBef>
                <a:spcPts val="0"/>
              </a:spcBef>
              <a:spcAft>
                <a:spcPts val="0"/>
              </a:spcAft>
              <a:defRPr/>
            </a:pPr>
            <a:endParaRPr lang="en-US" altLang="zh-CN" sz="100" dirty="0" smtClean="0">
              <a:solidFill>
                <a:srgbClr val="FF6600"/>
              </a:solidFill>
              <a:ea typeface="楷体_GB2312" pitchFamily="49" charset="-122"/>
              <a:cs typeface="+mn-cs"/>
            </a:endParaRPr>
          </a:p>
          <a:p>
            <a:r>
              <a:rPr lang="en-US" altLang="zh-CN" sz="2400" dirty="0" smtClean="0"/>
              <a:t>    When we write an argumentative essay, our main purpose is to convince the readers that our particular view or opinion on a controversial issue is correct. At times, we may have a second purpose for our argumentative essay: to persuade our readers to take some sort of action.</a:t>
            </a:r>
          </a:p>
          <a:p>
            <a:r>
              <a:rPr lang="en-US" altLang="zh-CN" sz="2400" dirty="0" smtClean="0"/>
              <a:t>    In a general way and as with all essays, we do the same thing: We make a point and then support it. The difference is that argumentation advances a controversial point, a point that at least some of the readers will not be inclined to accept. Here is an example from Text A:</a:t>
            </a:r>
          </a:p>
        </p:txBody>
      </p:sp>
      <p:sp>
        <p:nvSpPr>
          <p:cNvPr id="14" name="右箭头 13">
            <a:hlinkClick r:id="" action="ppaction://hlinkshowjump?jump=nextslide"/>
          </p:cNvPr>
          <p:cNvSpPr/>
          <p:nvPr/>
        </p:nvSpPr>
        <p:spPr>
          <a:xfrm>
            <a:off x="4500562" y="628652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a:grpSpLocks/>
          </p:cNvGrpSpPr>
          <p:nvPr/>
        </p:nvGrpSpPr>
        <p:grpSpPr bwMode="auto">
          <a:xfrm>
            <a:off x="0" y="-26988"/>
            <a:ext cx="3780004" cy="1152526"/>
            <a:chOff x="319" y="-27383"/>
            <a:chExt cx="3779912" cy="1152127"/>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Writing devices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箭头 6">
            <a:hlinkClick r:id="" action="ppaction://hlinkshowjump?jump=nextslide"/>
          </p:cNvPr>
          <p:cNvSpPr/>
          <p:nvPr/>
        </p:nvSpPr>
        <p:spPr>
          <a:xfrm>
            <a:off x="3857620" y="613851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5" name="组合 28"/>
          <p:cNvGrpSpPr>
            <a:grpSpLocks/>
          </p:cNvGrpSpPr>
          <p:nvPr/>
        </p:nvGrpSpPr>
        <p:grpSpPr bwMode="auto">
          <a:xfrm>
            <a:off x="357158" y="1428736"/>
            <a:ext cx="8572560" cy="4417014"/>
            <a:chOff x="357129" y="1429306"/>
            <a:chExt cx="8572622" cy="4416530"/>
          </a:xfrm>
        </p:grpSpPr>
        <p:sp>
          <p:nvSpPr>
            <p:cNvPr id="8" name="圆角矩形 7"/>
            <p:cNvSpPr/>
            <p:nvPr/>
          </p:nvSpPr>
          <p:spPr>
            <a:xfrm>
              <a:off x="357129" y="1429306"/>
              <a:ext cx="8215399" cy="99956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29"/>
            <p:cNvSpPr txBox="1">
              <a:spLocks noChangeArrowheads="1"/>
            </p:cNvSpPr>
            <p:nvPr/>
          </p:nvSpPr>
          <p:spPr bwMode="auto">
            <a:xfrm>
              <a:off x="539524" y="1547509"/>
              <a:ext cx="7887307" cy="810389"/>
            </a:xfrm>
            <a:prstGeom prst="rect">
              <a:avLst/>
            </a:prstGeom>
            <a:noFill/>
            <a:ln w="9525">
              <a:noFill/>
              <a:miter lim="800000"/>
              <a:headEnd/>
              <a:tailEnd/>
            </a:ln>
          </p:spPr>
          <p:txBody>
            <a:bodyPr wrap="square">
              <a:spAutoFit/>
            </a:bodyPr>
            <a:lstStyle/>
            <a:p>
              <a:pPr>
                <a:lnSpc>
                  <a:spcPts val="2800"/>
                </a:lnSpc>
              </a:pPr>
              <a:r>
                <a:rPr lang="en-US" altLang="zh-CN" sz="2300" dirty="0">
                  <a:latin typeface="Helvetica"/>
                  <a:ea typeface="Cambria Math" pitchFamily="18" charset="0"/>
                  <a:cs typeface="Arial" pitchFamily="34" charset="0"/>
                </a:rPr>
                <a:t>Western parents cradle their </a:t>
              </a:r>
              <a:r>
                <a:rPr lang="en-US" altLang="zh-CN" sz="2300" dirty="0" smtClean="0">
                  <a:latin typeface="Helvetica"/>
                  <a:ea typeface="Cambria Math" pitchFamily="18" charset="0"/>
                  <a:cs typeface="Arial" pitchFamily="34" charset="0"/>
                </a:rPr>
                <a:t>children’s </a:t>
              </a:r>
              <a:r>
                <a:rPr lang="en-US" altLang="zh-CN" sz="2300" dirty="0">
                  <a:latin typeface="Helvetica"/>
                  <a:ea typeface="Cambria Math" pitchFamily="18" charset="0"/>
                  <a:cs typeface="Arial" pitchFamily="34" charset="0"/>
                </a:rPr>
                <a:t>self-esteem, which is different from Chinese parents. (Para. 3)</a:t>
              </a:r>
              <a:endParaRPr lang="zh-CN" altLang="en-US" sz="2300" dirty="0">
                <a:latin typeface="Helvetica"/>
                <a:ea typeface="Cambria Math" pitchFamily="18" charset="0"/>
                <a:cs typeface="Arial" pitchFamily="34" charset="0"/>
              </a:endParaRPr>
            </a:p>
          </p:txBody>
        </p:sp>
        <p:sp>
          <p:nvSpPr>
            <p:cNvPr id="10" name="圆角矩形 9"/>
            <p:cNvSpPr/>
            <p:nvPr/>
          </p:nvSpPr>
          <p:spPr>
            <a:xfrm>
              <a:off x="357129" y="3000770"/>
              <a:ext cx="8215400" cy="1501837"/>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圆角矩形 10"/>
            <p:cNvSpPr/>
            <p:nvPr/>
          </p:nvSpPr>
          <p:spPr>
            <a:xfrm>
              <a:off x="357129" y="5077374"/>
              <a:ext cx="8215401" cy="76846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5"/>
            <p:cNvSpPr>
              <a:spLocks noChangeArrowheads="1"/>
            </p:cNvSpPr>
            <p:nvPr/>
          </p:nvSpPr>
          <p:spPr bwMode="auto">
            <a:xfrm>
              <a:off x="500006" y="3000770"/>
              <a:ext cx="8429745" cy="1507940"/>
            </a:xfrm>
            <a:prstGeom prst="rect">
              <a:avLst/>
            </a:prstGeom>
            <a:noFill/>
            <a:ln w="9525">
              <a:noFill/>
              <a:miter lim="800000"/>
              <a:headEnd/>
              <a:tailEnd/>
            </a:ln>
          </p:spPr>
          <p:txBody>
            <a:bodyPr wrap="square">
              <a:spAutoFit/>
            </a:bodyPr>
            <a:lstStyle/>
            <a:p>
              <a:r>
                <a:rPr lang="en-US" altLang="zh-CN" sz="2300" dirty="0">
                  <a:latin typeface="Helvetica"/>
                  <a:ea typeface="Cambria Math" pitchFamily="18" charset="0"/>
                  <a:cs typeface="Arial" pitchFamily="34" charset="0"/>
                </a:rPr>
                <a:t> How Western parents react to the score of their child </a:t>
              </a:r>
              <a:endParaRPr lang="en-US" altLang="zh-CN" sz="2300" dirty="0" smtClean="0">
                <a:latin typeface="Helvetica"/>
                <a:ea typeface="Cambria Math" pitchFamily="18" charset="0"/>
                <a:cs typeface="Arial" pitchFamily="34" charset="0"/>
              </a:endParaRPr>
            </a:p>
            <a:p>
              <a:r>
                <a:rPr lang="en-US" altLang="zh-CN" sz="2300" dirty="0" smtClean="0">
                  <a:latin typeface="Helvetica"/>
                  <a:ea typeface="Cambria Math" pitchFamily="18" charset="0"/>
                  <a:cs typeface="Arial" pitchFamily="34" charset="0"/>
                </a:rPr>
                <a:t> on a </a:t>
              </a:r>
              <a:r>
                <a:rPr lang="en-US" altLang="zh-CN" sz="2300" dirty="0">
                  <a:latin typeface="Helvetica"/>
                  <a:ea typeface="Cambria Math" pitchFamily="18" charset="0"/>
                  <a:cs typeface="Arial" pitchFamily="34" charset="0"/>
                </a:rPr>
                <a:t>test. (Para. 4)</a:t>
              </a:r>
            </a:p>
            <a:p>
              <a:r>
                <a:rPr lang="en-US" altLang="zh-CN" sz="2300" dirty="0" smtClean="0">
                  <a:latin typeface="Helvetica"/>
                  <a:ea typeface="Cambria Math" pitchFamily="18" charset="0"/>
                  <a:cs typeface="Arial" pitchFamily="34" charset="0"/>
                </a:rPr>
                <a:t> How </a:t>
              </a:r>
              <a:r>
                <a:rPr lang="en-US" altLang="zh-CN" sz="2300" dirty="0">
                  <a:latin typeface="Helvetica"/>
                  <a:ea typeface="Cambria Math" pitchFamily="18" charset="0"/>
                  <a:cs typeface="Arial" pitchFamily="34" charset="0"/>
                </a:rPr>
                <a:t>Chinese parents react to the score of their child </a:t>
              </a:r>
              <a:endParaRPr lang="en-US" altLang="zh-CN" sz="2300" dirty="0" smtClean="0">
                <a:latin typeface="Helvetica"/>
                <a:ea typeface="Cambria Math" pitchFamily="18" charset="0"/>
                <a:cs typeface="Arial" pitchFamily="34" charset="0"/>
              </a:endParaRPr>
            </a:p>
            <a:p>
              <a:r>
                <a:rPr lang="en-US" altLang="zh-CN" sz="2300" dirty="0" smtClean="0">
                  <a:latin typeface="Helvetica"/>
                  <a:ea typeface="Cambria Math" pitchFamily="18" charset="0"/>
                  <a:cs typeface="Arial" pitchFamily="34" charset="0"/>
                </a:rPr>
                <a:t> on </a:t>
              </a:r>
              <a:r>
                <a:rPr lang="en-US" altLang="zh-CN" sz="2300" dirty="0">
                  <a:latin typeface="Helvetica"/>
                  <a:ea typeface="Cambria Math" pitchFamily="18" charset="0"/>
                  <a:cs typeface="Arial" pitchFamily="34" charset="0"/>
                </a:rPr>
                <a:t>a test. (Para. 5)</a:t>
              </a:r>
              <a:endParaRPr lang="zh-CN" altLang="en-US" sz="2300" dirty="0">
                <a:latin typeface="Helvetica"/>
                <a:ea typeface="Cambria Math" pitchFamily="18" charset="0"/>
                <a:cs typeface="Arial" pitchFamily="34" charset="0"/>
              </a:endParaRPr>
            </a:p>
          </p:txBody>
        </p:sp>
        <p:sp>
          <p:nvSpPr>
            <p:cNvPr id="13" name="矩形 16"/>
            <p:cNvSpPr>
              <a:spLocks noChangeArrowheads="1"/>
            </p:cNvSpPr>
            <p:nvPr/>
          </p:nvSpPr>
          <p:spPr bwMode="auto">
            <a:xfrm>
              <a:off x="500006" y="5215105"/>
              <a:ext cx="8072524" cy="461614"/>
            </a:xfrm>
            <a:prstGeom prst="rect">
              <a:avLst/>
            </a:prstGeom>
            <a:noFill/>
            <a:ln w="9525">
              <a:noFill/>
              <a:miter lim="800000"/>
              <a:headEnd/>
              <a:tailEnd/>
            </a:ln>
          </p:spPr>
          <p:txBody>
            <a:bodyPr wrap="square">
              <a:spAutoFit/>
            </a:bodyPr>
            <a:lstStyle/>
            <a:p>
              <a:r>
                <a:rPr lang="en-US" altLang="zh-CN" sz="2300" dirty="0">
                  <a:latin typeface="Helvetica"/>
                  <a:ea typeface="Cambria Math" pitchFamily="18" charset="0"/>
                  <a:cs typeface="Arial" pitchFamily="34" charset="0"/>
                </a:rPr>
                <a:t>The author justifies Chinese parents’ behavior. (Para. 6)</a:t>
              </a:r>
              <a:endParaRPr lang="zh-CN" altLang="en-US" sz="2300" dirty="0">
                <a:latin typeface="Helvetica"/>
                <a:ea typeface="Cambria Math" pitchFamily="18" charset="0"/>
                <a:cs typeface="Arial" pitchFamily="34" charset="0"/>
              </a:endParaRPr>
            </a:p>
          </p:txBody>
        </p:sp>
      </p:grpSp>
      <p:sp>
        <p:nvSpPr>
          <p:cNvPr id="19" name="下箭头 18"/>
          <p:cNvSpPr/>
          <p:nvPr/>
        </p:nvSpPr>
        <p:spPr>
          <a:xfrm flipH="1">
            <a:off x="4339507" y="2500649"/>
            <a:ext cx="232493" cy="4282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0" name="下箭头 19"/>
          <p:cNvSpPr/>
          <p:nvPr/>
        </p:nvSpPr>
        <p:spPr>
          <a:xfrm flipH="1">
            <a:off x="4339507" y="4572008"/>
            <a:ext cx="232493" cy="4282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nvGrpSpPr>
          <p:cNvPr id="14" name="组合 13"/>
          <p:cNvGrpSpPr>
            <a:grpSpLocks/>
          </p:cNvGrpSpPr>
          <p:nvPr/>
        </p:nvGrpSpPr>
        <p:grpSpPr bwMode="auto">
          <a:xfrm>
            <a:off x="0" y="-26988"/>
            <a:ext cx="3780004" cy="1152526"/>
            <a:chOff x="319" y="-27383"/>
            <a:chExt cx="3779912" cy="1152127"/>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Writing devices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srcRect/>
          <a:stretch>
            <a:fillRect/>
          </a:stretch>
        </p:blipFill>
        <p:spPr bwMode="auto">
          <a:xfrm>
            <a:off x="196850" y="1071546"/>
            <a:ext cx="8767763" cy="5311790"/>
          </a:xfrm>
          <a:prstGeom prst="rect">
            <a:avLst/>
          </a:prstGeom>
          <a:noFill/>
          <a:ln w="9525">
            <a:noFill/>
            <a:miter lim="800000"/>
            <a:headEnd/>
            <a:tailEnd/>
          </a:ln>
        </p:spPr>
      </p:pic>
      <p:sp>
        <p:nvSpPr>
          <p:cNvPr id="13" name="TextBox 12"/>
          <p:cNvSpPr txBox="1"/>
          <p:nvPr/>
        </p:nvSpPr>
        <p:spPr>
          <a:xfrm>
            <a:off x="428596" y="1643050"/>
            <a:ext cx="6572296" cy="3593291"/>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600" dirty="0" smtClean="0">
                <a:solidFill>
                  <a:srgbClr val="FF6600"/>
                </a:solidFill>
                <a:ea typeface="楷体_GB2312" pitchFamily="49" charset="-122"/>
              </a:rPr>
              <a:t>   Develop an argumentative essay</a:t>
            </a:r>
          </a:p>
          <a:p>
            <a:pPr fontAlgn="auto">
              <a:spcBef>
                <a:spcPts val="0"/>
              </a:spcBef>
              <a:spcAft>
                <a:spcPts val="0"/>
              </a:spcAft>
              <a:defRPr/>
            </a:pPr>
            <a:r>
              <a:rPr lang="en-US" altLang="zh-CN" sz="2400" dirty="0" smtClean="0"/>
              <a:t>     </a:t>
            </a:r>
          </a:p>
          <a:p>
            <a:pPr fontAlgn="auto">
              <a:lnSpc>
                <a:spcPts val="3100"/>
              </a:lnSpc>
              <a:spcBef>
                <a:spcPts val="0"/>
              </a:spcBef>
              <a:spcAft>
                <a:spcPts val="0"/>
              </a:spcAft>
              <a:defRPr/>
            </a:pPr>
            <a:r>
              <a:rPr lang="en-US" altLang="zh-CN" sz="2400" dirty="0" smtClean="0"/>
              <a:t>    To convince readers in an argumentative essay, it is important to provide them with a clear main point and plenty of logical evidence to back it up. Because argumentation assumes controversy, we have to work especially hard to convince the readers of the validity of our position. </a:t>
            </a:r>
            <a:endParaRPr lang="en-US" altLang="zh-CN" sz="2400" b="1" i="1" dirty="0"/>
          </a:p>
        </p:txBody>
      </p:sp>
      <p:sp>
        <p:nvSpPr>
          <p:cNvPr id="14" name="右箭头 13">
            <a:hlinkClick r:id="" action="ppaction://hlinkshowjump?jump=nextslide"/>
          </p:cNvPr>
          <p:cNvSpPr/>
          <p:nvPr/>
        </p:nvSpPr>
        <p:spPr>
          <a:xfrm>
            <a:off x="4143372"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a:grpSpLocks/>
          </p:cNvGrpSpPr>
          <p:nvPr/>
        </p:nvGrpSpPr>
        <p:grpSpPr bwMode="auto">
          <a:xfrm>
            <a:off x="0" y="-26988"/>
            <a:ext cx="3780004" cy="1152526"/>
            <a:chOff x="319" y="-27383"/>
            <a:chExt cx="3779912" cy="1152127"/>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Writing devices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3" cstate="print"/>
          <a:srcRect/>
          <a:stretch>
            <a:fillRect/>
          </a:stretch>
        </p:blipFill>
        <p:spPr bwMode="auto">
          <a:xfrm>
            <a:off x="196850" y="1163638"/>
            <a:ext cx="8767763" cy="5311790"/>
          </a:xfrm>
          <a:prstGeom prst="rect">
            <a:avLst/>
          </a:prstGeom>
          <a:noFill/>
          <a:ln w="9525">
            <a:noFill/>
            <a:miter lim="800000"/>
            <a:headEnd/>
            <a:tailEnd/>
          </a:ln>
        </p:spPr>
      </p:pic>
      <p:pic>
        <p:nvPicPr>
          <p:cNvPr id="8499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8" name="TextBox 17"/>
          <p:cNvSpPr txBox="1"/>
          <p:nvPr/>
        </p:nvSpPr>
        <p:spPr>
          <a:xfrm>
            <a:off x="428596" y="1643050"/>
            <a:ext cx="6572296" cy="4952638"/>
          </a:xfrm>
          <a:prstGeom prst="rect">
            <a:avLst/>
          </a:prstGeom>
          <a:noFill/>
        </p:spPr>
        <p:txBody>
          <a:bodyPr wrap="square">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spcBef>
                <a:spcPts val="0"/>
              </a:spcBef>
              <a:spcAft>
                <a:spcPts val="0"/>
              </a:spcAft>
              <a:defRPr/>
            </a:pPr>
            <a:r>
              <a:rPr lang="en-US" altLang="zh-CN" sz="2600" dirty="0" smtClean="0">
                <a:solidFill>
                  <a:srgbClr val="FF6600"/>
                </a:solidFill>
                <a:ea typeface="楷体_GB2312" pitchFamily="49" charset="-122"/>
              </a:rPr>
              <a:t>   Develop an argumentative essay</a:t>
            </a:r>
            <a:r>
              <a:rPr lang="en-US" altLang="zh-CN" sz="2400" dirty="0" smtClean="0"/>
              <a:t>     </a:t>
            </a:r>
          </a:p>
          <a:p>
            <a:endParaRPr lang="en-US" altLang="zh-CN" sz="2400" dirty="0" smtClean="0"/>
          </a:p>
          <a:p>
            <a:r>
              <a:rPr lang="en-US" altLang="zh-CN" sz="2400" dirty="0" smtClean="0"/>
              <a:t>The following five strategies may help us win over readers whose viewpoints may differ from ours.</a:t>
            </a:r>
          </a:p>
          <a:p>
            <a:endParaRPr lang="en-US" altLang="zh-CN" sz="2400" dirty="0" smtClean="0"/>
          </a:p>
          <a:p>
            <a:pPr>
              <a:lnSpc>
                <a:spcPts val="3000"/>
              </a:lnSpc>
            </a:pPr>
            <a:r>
              <a:rPr lang="en-US" altLang="zh-CN" sz="2400" dirty="0" smtClean="0"/>
              <a:t>1 Use tactful, courteous language.</a:t>
            </a:r>
          </a:p>
          <a:p>
            <a:pPr>
              <a:lnSpc>
                <a:spcPts val="3000"/>
              </a:lnSpc>
            </a:pPr>
            <a:r>
              <a:rPr lang="en-US" altLang="zh-CN" sz="2400" dirty="0" smtClean="0"/>
              <a:t>2 Point out common ground.</a:t>
            </a:r>
          </a:p>
          <a:p>
            <a:pPr>
              <a:lnSpc>
                <a:spcPts val="3000"/>
              </a:lnSpc>
            </a:pPr>
            <a:r>
              <a:rPr lang="en-US" altLang="zh-CN" sz="2400" dirty="0" smtClean="0"/>
              <a:t>3 Acknowledge differing viewpoints.</a:t>
            </a:r>
          </a:p>
          <a:p>
            <a:pPr>
              <a:lnSpc>
                <a:spcPts val="3000"/>
              </a:lnSpc>
            </a:pPr>
            <a:r>
              <a:rPr lang="en-US" altLang="zh-CN" sz="2400" dirty="0" smtClean="0"/>
              <a:t>4 When appropriate, grant the merits of  </a:t>
            </a:r>
          </a:p>
          <a:p>
            <a:pPr>
              <a:lnSpc>
                <a:spcPts val="3000"/>
              </a:lnSpc>
            </a:pPr>
            <a:r>
              <a:rPr lang="en-US" altLang="zh-CN" sz="2400" dirty="0" smtClean="0"/>
              <a:t>   differing viewpoints.</a:t>
            </a:r>
          </a:p>
          <a:p>
            <a:pPr>
              <a:lnSpc>
                <a:spcPts val="3000"/>
              </a:lnSpc>
            </a:pPr>
            <a:r>
              <a:rPr lang="en-US" altLang="zh-CN" sz="2400" dirty="0" smtClean="0"/>
              <a:t>5 Rebut differing viewpoints.</a:t>
            </a:r>
          </a:p>
          <a:p>
            <a:pPr fontAlgn="auto">
              <a:lnSpc>
                <a:spcPts val="3100"/>
              </a:lnSpc>
              <a:spcBef>
                <a:spcPts val="0"/>
              </a:spcBef>
              <a:spcAft>
                <a:spcPts val="0"/>
              </a:spcAft>
              <a:defRPr/>
            </a:pPr>
            <a:r>
              <a:rPr lang="en-US" altLang="zh-CN" sz="2400" dirty="0" smtClean="0"/>
              <a:t>     </a:t>
            </a:r>
            <a:endParaRPr lang="en-US" altLang="zh-CN" sz="2400" b="1" i="1" dirty="0"/>
          </a:p>
        </p:txBody>
      </p:sp>
      <p:grpSp>
        <p:nvGrpSpPr>
          <p:cNvPr id="7" name="组合 6"/>
          <p:cNvGrpSpPr>
            <a:grpSpLocks/>
          </p:cNvGrpSpPr>
          <p:nvPr/>
        </p:nvGrpSpPr>
        <p:grpSpPr bwMode="auto">
          <a:xfrm>
            <a:off x="0" y="-26988"/>
            <a:ext cx="3780004" cy="1152526"/>
            <a:chOff x="319" y="-27383"/>
            <a:chExt cx="3779912" cy="1152127"/>
          </a:xfrm>
        </p:grpSpPr>
        <p:pic>
          <p:nvPicPr>
            <p:cNvPr id="8"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10800000">
              <a:off x="319" y="-27383"/>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a:hlinkClick r:id="rId7"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Writing devices</a:t>
              </a:r>
            </a:p>
          </p:txBody>
        </p:sp>
      </p:gr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E:\新视野\400_F_63459409_WrqNQgC3su8SnXaNEvGVxZu46Q44OFck.jpg"/>
          <p:cNvPicPr>
            <a:picLocks noChangeAspect="1" noChangeArrowheads="1"/>
          </p:cNvPicPr>
          <p:nvPr/>
        </p:nvPicPr>
        <p:blipFill>
          <a:blip r:embed="rId3" cstate="print"/>
          <a:srcRect l="15968" r="21033" b="2701"/>
          <a:stretch>
            <a:fillRect/>
          </a:stretch>
        </p:blipFill>
        <p:spPr bwMode="auto">
          <a:xfrm>
            <a:off x="6072198" y="2143116"/>
            <a:ext cx="2214578" cy="3420507"/>
          </a:xfrm>
          <a:prstGeom prst="rect">
            <a:avLst/>
          </a:prstGeom>
          <a:noFill/>
          <a:ln w="9525">
            <a:noFill/>
            <a:miter lim="800000"/>
            <a:headEnd/>
            <a:tailEnd/>
          </a:ln>
        </p:spPr>
      </p:pic>
      <p:pic>
        <p:nvPicPr>
          <p:cNvPr id="8806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8068" name="矩形 6"/>
          <p:cNvSpPr>
            <a:spLocks noChangeArrowheads="1"/>
          </p:cNvSpPr>
          <p:nvPr/>
        </p:nvSpPr>
        <p:spPr bwMode="auto">
          <a:xfrm>
            <a:off x="349250" y="2857500"/>
            <a:ext cx="5222875" cy="1754326"/>
          </a:xfrm>
          <a:prstGeom prst="rect">
            <a:avLst/>
          </a:prstGeom>
          <a:noFill/>
          <a:ln w="9525">
            <a:noFill/>
            <a:miter lim="800000"/>
            <a:headEnd/>
            <a:tailEnd/>
          </a:ln>
        </p:spPr>
        <p:txBody>
          <a:bodyPr>
            <a:spAutoFit/>
          </a:bodyPr>
          <a:lstStyle/>
          <a:p>
            <a:pPr algn="just">
              <a:lnSpc>
                <a:spcPct val="150000"/>
              </a:lnSpc>
            </a:pPr>
            <a:r>
              <a:rPr lang="en-US" altLang="zh-CN" sz="2400" b="1" i="1" dirty="0">
                <a:latin typeface="Helvetica"/>
                <a:ea typeface="Cambria Math" pitchFamily="18" charset="0"/>
                <a:cs typeface="Arial" pitchFamily="34" charset="0"/>
              </a:rPr>
              <a:t>       Read the sample </a:t>
            </a:r>
            <a:r>
              <a:rPr lang="en-US" altLang="zh-CN" sz="2400" b="1" i="1" dirty="0" smtClean="0">
                <a:latin typeface="Helvetica"/>
                <a:ea typeface="Cambria Math" pitchFamily="18" charset="0"/>
                <a:cs typeface="Arial" pitchFamily="34" charset="0"/>
              </a:rPr>
              <a:t>essay </a:t>
            </a:r>
            <a:r>
              <a:rPr lang="en-US" altLang="zh-CN" sz="2400" b="1" i="1" dirty="0">
                <a:latin typeface="Helvetica"/>
                <a:ea typeface="Cambria Math" pitchFamily="18" charset="0"/>
                <a:cs typeface="Arial" pitchFamily="34" charset="0"/>
              </a:rPr>
              <a:t>and see how the argumentation is developed.</a:t>
            </a:r>
            <a:endParaRPr lang="zh-CN" altLang="en-US" sz="2400" b="1" i="1" dirty="0">
              <a:latin typeface="Helvetica"/>
              <a:ea typeface="Cambria Math" pitchFamily="18" charset="0"/>
              <a:cs typeface="Arial" pitchFamily="34" charset="0"/>
            </a:endParaRPr>
          </a:p>
        </p:txBody>
      </p:sp>
      <p:grpSp>
        <p:nvGrpSpPr>
          <p:cNvPr id="9" name="组合 8"/>
          <p:cNvGrpSpPr/>
          <p:nvPr/>
        </p:nvGrpSpPr>
        <p:grpSpPr>
          <a:xfrm>
            <a:off x="0" y="-27384"/>
            <a:ext cx="3780004" cy="1152526"/>
            <a:chOff x="0" y="-26988"/>
            <a:chExt cx="3780004" cy="1152526"/>
          </a:xfrm>
        </p:grpSpPr>
        <p:pic>
          <p:nvPicPr>
            <p:cNvPr id="10"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5"/>
          <p:cNvPicPr>
            <a:picLocks noChangeAspect="1" noChangeArrowheads="1"/>
          </p:cNvPicPr>
          <p:nvPr/>
        </p:nvPicPr>
        <p:blipFill>
          <a:blip r:embed="rId3" cstate="print"/>
          <a:srcRect l="7698" t="13989"/>
          <a:stretch>
            <a:fillRect/>
          </a:stretch>
        </p:blipFill>
        <p:spPr bwMode="auto">
          <a:xfrm>
            <a:off x="860425" y="1428736"/>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428750" y="2143125"/>
            <a:ext cx="6715125" cy="3323987"/>
          </a:xfrm>
          <a:prstGeom prst="rect">
            <a:avLst/>
          </a:prstGeom>
          <a:noFill/>
          <a:ln>
            <a:noFill/>
          </a:ln>
          <a:extLst/>
        </p:spPr>
        <p:txBody>
          <a:bodyPr>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fontAlgn="auto">
              <a:lnSpc>
                <a:spcPct val="150000"/>
              </a:lnSpc>
              <a:spcBef>
                <a:spcPts val="0"/>
              </a:spcBef>
              <a:spcAft>
                <a:spcPts val="0"/>
              </a:spcAft>
              <a:defRPr/>
            </a:pPr>
            <a:r>
              <a:rPr lang="en-US" altLang="zh-CN" dirty="0" smtClean="0">
                <a:solidFill>
                  <a:schemeClr val="tx1"/>
                </a:solidFill>
                <a:latin typeface="+mn-lt"/>
                <a:ea typeface="+mn-ea"/>
              </a:rPr>
              <a:t>Topic:</a:t>
            </a:r>
          </a:p>
          <a:p>
            <a:pPr fontAlgn="auto">
              <a:lnSpc>
                <a:spcPct val="150000"/>
              </a:lnSpc>
              <a:spcBef>
                <a:spcPts val="0"/>
              </a:spcBef>
              <a:spcAft>
                <a:spcPts val="0"/>
              </a:spcAft>
              <a:defRPr/>
            </a:pPr>
            <a:r>
              <a:rPr lang="en-US" altLang="zh-CN" b="0" dirty="0" smtClean="0">
                <a:solidFill>
                  <a:schemeClr val="tx1"/>
                </a:solidFill>
                <a:latin typeface="+mn-lt"/>
                <a:ea typeface="+mn-ea"/>
              </a:rPr>
              <a:t>Why should you eat breakfast? </a:t>
            </a:r>
          </a:p>
          <a:p>
            <a:pPr fontAlgn="auto">
              <a:lnSpc>
                <a:spcPct val="150000"/>
              </a:lnSpc>
              <a:spcBef>
                <a:spcPts val="0"/>
              </a:spcBef>
              <a:spcAft>
                <a:spcPts val="0"/>
              </a:spcAft>
              <a:defRPr/>
            </a:pPr>
            <a:r>
              <a:rPr lang="en-US" altLang="zh-CN" dirty="0" smtClean="0">
                <a:solidFill>
                  <a:schemeClr val="tx1"/>
                </a:solidFill>
                <a:latin typeface="+mn-lt"/>
                <a:ea typeface="+mn-ea"/>
              </a:rPr>
              <a:t>Introduction:</a:t>
            </a:r>
          </a:p>
          <a:p>
            <a:pPr fontAlgn="auto">
              <a:lnSpc>
                <a:spcPct val="150000"/>
              </a:lnSpc>
              <a:spcBef>
                <a:spcPts val="0"/>
              </a:spcBef>
              <a:spcAft>
                <a:spcPts val="0"/>
              </a:spcAft>
              <a:defRPr/>
            </a:pPr>
            <a:r>
              <a:rPr lang="en-US" altLang="zh-CN" b="0" dirty="0" smtClean="0">
                <a:solidFill>
                  <a:schemeClr val="tx1"/>
                </a:solidFill>
                <a:latin typeface="+mn-lt"/>
                <a:ea typeface="+mn-ea"/>
              </a:rPr>
              <a:t>Thesis statement: Eating breakfast is very</a:t>
            </a:r>
          </a:p>
          <a:p>
            <a:pPr fontAlgn="auto">
              <a:lnSpc>
                <a:spcPct val="150000"/>
              </a:lnSpc>
              <a:spcBef>
                <a:spcPts val="0"/>
              </a:spcBef>
              <a:spcAft>
                <a:spcPts val="0"/>
              </a:spcAft>
              <a:defRPr/>
            </a:pPr>
            <a:r>
              <a:rPr lang="en-US" altLang="zh-CN" b="0" dirty="0" smtClean="0">
                <a:solidFill>
                  <a:schemeClr val="tx1"/>
                </a:solidFill>
                <a:latin typeface="+mn-lt"/>
                <a:ea typeface="+mn-ea"/>
              </a:rPr>
              <a:t>important, especially for students.</a:t>
            </a:r>
            <a:endParaRPr lang="zh-CN" altLang="en-US" b="0" dirty="0" smtClean="0">
              <a:solidFill>
                <a:schemeClr val="tx1"/>
              </a:solidFill>
              <a:latin typeface="+mn-lt"/>
              <a:ea typeface="+mn-ea"/>
            </a:endParaRPr>
          </a:p>
        </p:txBody>
      </p:sp>
      <p:sp>
        <p:nvSpPr>
          <p:cNvPr id="8" name="右箭头 7">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5"/>
          <p:cNvPicPr>
            <a:picLocks noChangeAspect="1" noChangeArrowheads="1"/>
          </p:cNvPicPr>
          <p:nvPr/>
        </p:nvPicPr>
        <p:blipFill>
          <a:blip r:embed="rId3" cstate="print"/>
          <a:srcRect l="7698" t="13989"/>
          <a:stretch>
            <a:fillRect/>
          </a:stretch>
        </p:blipFill>
        <p:spPr bwMode="auto">
          <a:xfrm>
            <a:off x="860425" y="1643050"/>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428750" y="2071688"/>
            <a:ext cx="6715125" cy="4167295"/>
          </a:xfrm>
          <a:prstGeom prst="rect">
            <a:avLst/>
          </a:prstGeom>
          <a:noFill/>
          <a:ln>
            <a:noFill/>
          </a:ln>
          <a:extLst/>
        </p:spPr>
        <p:txBody>
          <a:bodyPr>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fontAlgn="auto">
              <a:lnSpc>
                <a:spcPct val="110000"/>
              </a:lnSpc>
              <a:spcBef>
                <a:spcPts val="0"/>
              </a:spcBef>
              <a:spcAft>
                <a:spcPts val="0"/>
              </a:spcAft>
              <a:defRPr/>
            </a:pPr>
            <a:r>
              <a:rPr lang="en-US" altLang="zh-CN" dirty="0" smtClean="0">
                <a:solidFill>
                  <a:schemeClr val="tx1"/>
                </a:solidFill>
                <a:latin typeface="+mn-lt"/>
                <a:ea typeface="+mn-ea"/>
              </a:rPr>
              <a:t>Body:</a:t>
            </a:r>
          </a:p>
          <a:p>
            <a:pPr>
              <a:lnSpc>
                <a:spcPct val="150000"/>
              </a:lnSpc>
            </a:pPr>
            <a:r>
              <a:rPr lang="en-US" altLang="zh-CN" sz="2600" dirty="0" smtClean="0">
                <a:solidFill>
                  <a:schemeClr val="tx1"/>
                </a:solidFill>
                <a:latin typeface="+mn-lt"/>
                <a:ea typeface="+mn-ea"/>
              </a:rPr>
              <a:t>Argument 1: </a:t>
            </a:r>
            <a:r>
              <a:rPr lang="en-US" altLang="zh-CN" sz="2600" b="0" dirty="0" smtClean="0">
                <a:solidFill>
                  <a:schemeClr val="tx1"/>
                </a:solidFill>
                <a:latin typeface="+mn-lt"/>
                <a:ea typeface="+mn-ea"/>
              </a:rPr>
              <a:t>You should eat breakfast for your</a:t>
            </a:r>
          </a:p>
          <a:p>
            <a:pPr>
              <a:lnSpc>
                <a:spcPct val="150000"/>
              </a:lnSpc>
            </a:pPr>
            <a:r>
              <a:rPr lang="en-US" altLang="zh-CN" sz="2600" b="0" dirty="0" smtClean="0">
                <a:solidFill>
                  <a:schemeClr val="tx1"/>
                </a:solidFill>
                <a:latin typeface="+mn-lt"/>
                <a:ea typeface="+mn-ea"/>
              </a:rPr>
              <a:t>health before going to school.</a:t>
            </a:r>
          </a:p>
          <a:p>
            <a:pPr>
              <a:lnSpc>
                <a:spcPct val="150000"/>
              </a:lnSpc>
            </a:pPr>
            <a:r>
              <a:rPr lang="en-US" altLang="zh-CN" sz="2600" dirty="0" smtClean="0">
                <a:solidFill>
                  <a:schemeClr val="tx1"/>
                </a:solidFill>
                <a:latin typeface="+mn-lt"/>
                <a:ea typeface="+mn-ea"/>
              </a:rPr>
              <a:t>Argument 2: </a:t>
            </a:r>
            <a:r>
              <a:rPr lang="en-US" altLang="zh-CN" sz="2600" b="0" dirty="0" smtClean="0">
                <a:solidFill>
                  <a:schemeClr val="tx1"/>
                </a:solidFill>
                <a:latin typeface="+mn-lt"/>
                <a:ea typeface="+mn-ea"/>
              </a:rPr>
              <a:t>You need food to be in a better</a:t>
            </a:r>
          </a:p>
          <a:p>
            <a:pPr>
              <a:lnSpc>
                <a:spcPct val="150000"/>
              </a:lnSpc>
            </a:pPr>
            <a:r>
              <a:rPr lang="en-US" altLang="zh-CN" sz="2600" b="0" dirty="0" smtClean="0">
                <a:solidFill>
                  <a:schemeClr val="tx1"/>
                </a:solidFill>
                <a:latin typeface="+mn-lt"/>
                <a:ea typeface="+mn-ea"/>
              </a:rPr>
              <a:t>mood.</a:t>
            </a:r>
          </a:p>
          <a:p>
            <a:pPr>
              <a:lnSpc>
                <a:spcPct val="150000"/>
              </a:lnSpc>
            </a:pPr>
            <a:r>
              <a:rPr lang="en-US" altLang="zh-CN" sz="2600" dirty="0" smtClean="0">
                <a:solidFill>
                  <a:schemeClr val="tx1"/>
                </a:solidFill>
                <a:latin typeface="+mn-lt"/>
                <a:ea typeface="+mn-ea"/>
              </a:rPr>
              <a:t>Argument 3: </a:t>
            </a:r>
            <a:r>
              <a:rPr lang="en-US" altLang="zh-CN" sz="2600" b="0" dirty="0" smtClean="0">
                <a:solidFill>
                  <a:schemeClr val="tx1"/>
                </a:solidFill>
                <a:latin typeface="+mn-lt"/>
                <a:ea typeface="+mn-ea"/>
              </a:rPr>
              <a:t>You need food to do well in your</a:t>
            </a:r>
          </a:p>
          <a:p>
            <a:pPr>
              <a:lnSpc>
                <a:spcPct val="150000"/>
              </a:lnSpc>
            </a:pPr>
            <a:r>
              <a:rPr lang="en-US" altLang="zh-CN" sz="2600" b="0" dirty="0" smtClean="0">
                <a:solidFill>
                  <a:schemeClr val="tx1"/>
                </a:solidFill>
                <a:latin typeface="+mn-lt"/>
                <a:ea typeface="+mn-ea"/>
              </a:rPr>
              <a:t>classes.</a:t>
            </a:r>
            <a:endParaRPr lang="zh-CN" altLang="en-US" sz="2600" b="0" dirty="0" smtClean="0">
              <a:solidFill>
                <a:schemeClr val="tx1"/>
              </a:solidFill>
              <a:latin typeface="+mn-lt"/>
              <a:ea typeface="+mn-ea"/>
            </a:endParaRPr>
          </a:p>
        </p:txBody>
      </p:sp>
      <p:sp>
        <p:nvSpPr>
          <p:cNvPr id="6" name="右箭头 5">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5"/>
          <p:cNvPicPr>
            <a:picLocks noChangeAspect="1" noChangeArrowheads="1"/>
          </p:cNvPicPr>
          <p:nvPr/>
        </p:nvPicPr>
        <p:blipFill>
          <a:blip r:embed="rId3" cstate="print"/>
          <a:srcRect l="7698" t="13989"/>
          <a:stretch>
            <a:fillRect/>
          </a:stretch>
        </p:blipFill>
        <p:spPr bwMode="auto">
          <a:xfrm>
            <a:off x="860425" y="1685925"/>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785939" y="3036888"/>
            <a:ext cx="5857895" cy="2031325"/>
          </a:xfrm>
          <a:prstGeom prst="rect">
            <a:avLst/>
          </a:prstGeom>
          <a:noFill/>
          <a:ln>
            <a:noFill/>
          </a:ln>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fontAlgn="auto">
              <a:lnSpc>
                <a:spcPct val="150000"/>
              </a:lnSpc>
              <a:spcBef>
                <a:spcPts val="0"/>
              </a:spcBef>
              <a:spcAft>
                <a:spcPts val="0"/>
              </a:spcAft>
              <a:defRPr/>
            </a:pPr>
            <a:r>
              <a:rPr lang="en-US" altLang="zh-CN" dirty="0" smtClean="0">
                <a:solidFill>
                  <a:schemeClr val="tx1"/>
                </a:solidFill>
                <a:latin typeface="+mn-lt"/>
                <a:ea typeface="+mn-ea"/>
              </a:rPr>
              <a:t>Conclusion:</a:t>
            </a:r>
          </a:p>
          <a:p>
            <a:pPr fontAlgn="auto">
              <a:lnSpc>
                <a:spcPct val="150000"/>
              </a:lnSpc>
              <a:spcBef>
                <a:spcPts val="0"/>
              </a:spcBef>
              <a:spcAft>
                <a:spcPts val="0"/>
              </a:spcAft>
              <a:defRPr/>
            </a:pPr>
            <a:r>
              <a:rPr lang="en-US" altLang="zh-CN" b="0" dirty="0" smtClean="0">
                <a:solidFill>
                  <a:schemeClr val="tx1"/>
                </a:solidFill>
                <a:latin typeface="+mn-lt"/>
                <a:ea typeface="+mn-ea"/>
              </a:rPr>
              <a:t>Breakfast is the most important meal of the day.</a:t>
            </a:r>
            <a:endParaRPr lang="zh-CN" altLang="en-US" b="0" dirty="0" smtClean="0">
              <a:solidFill>
                <a:schemeClr val="tx1"/>
              </a:solidFill>
              <a:latin typeface="+mn-lt"/>
              <a:ea typeface="+mn-ea"/>
            </a:endParaRPr>
          </a:p>
        </p:txBody>
      </p:sp>
      <p:sp>
        <p:nvSpPr>
          <p:cNvPr id="8" name="右箭头 7">
            <a:hlinkClick r:id="" action="ppaction://hlinkshowjump?jump=nextslide"/>
          </p:cNvPr>
          <p:cNvSpPr/>
          <p:nvPr/>
        </p:nvSpPr>
        <p:spPr>
          <a:xfrm>
            <a:off x="507206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cstate="print"/>
          <a:srcRect/>
          <a:stretch>
            <a:fillRect/>
          </a:stretch>
        </p:blipFill>
        <p:spPr bwMode="auto">
          <a:xfrm>
            <a:off x="125413" y="1005256"/>
            <a:ext cx="8947150" cy="5281264"/>
          </a:xfrm>
          <a:prstGeom prst="rect">
            <a:avLst/>
          </a:prstGeom>
          <a:noFill/>
          <a:ln w="9525">
            <a:noFill/>
            <a:miter lim="800000"/>
            <a:headEnd/>
            <a:tailEnd/>
          </a:ln>
        </p:spPr>
      </p:pic>
      <p:sp>
        <p:nvSpPr>
          <p:cNvPr id="18" name="TextBox 17"/>
          <p:cNvSpPr txBox="1"/>
          <p:nvPr/>
        </p:nvSpPr>
        <p:spPr>
          <a:xfrm>
            <a:off x="357158" y="1459012"/>
            <a:ext cx="6786610" cy="4580741"/>
          </a:xfrm>
          <a:prstGeom prst="rect">
            <a:avLst/>
          </a:prstGeom>
          <a:noFill/>
        </p:spPr>
        <p:txBody>
          <a:bodyPr wrap="square">
            <a:spAutoFit/>
          </a:bodyPr>
          <a:lstStyle/>
          <a:p>
            <a:pPr algn="just" fontAlgn="auto">
              <a:lnSpc>
                <a:spcPts val="35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nSpc>
                <a:spcPts val="3500"/>
              </a:lnSpc>
            </a:pPr>
            <a:r>
              <a:rPr lang="en-US" altLang="zh-CN" sz="2400" dirty="0">
                <a:latin typeface="Helvetica" pitchFamily="34" charset="0"/>
                <a:ea typeface="Cambria Math" pitchFamily="18" charset="0"/>
                <a:cs typeface="Arial" pitchFamily="34" charset="0"/>
              </a:rPr>
              <a:t>     </a:t>
            </a:r>
            <a:r>
              <a:rPr lang="en-US" altLang="zh-CN" sz="2400" dirty="0" smtClean="0">
                <a:latin typeface="Helvetica" pitchFamily="34" charset="0"/>
                <a:ea typeface="Cambria Math" pitchFamily="18" charset="0"/>
                <a:cs typeface="Arial" pitchFamily="34" charset="0"/>
              </a:rPr>
              <a:t>A </a:t>
            </a:r>
            <a:r>
              <a:rPr lang="en-US" altLang="zh-CN" sz="2400" dirty="0">
                <a:latin typeface="Helvetica" pitchFamily="34" charset="0"/>
                <a:ea typeface="Cambria Math" pitchFamily="18" charset="0"/>
                <a:cs typeface="Arial" pitchFamily="34" charset="0"/>
              </a:rPr>
              <a:t>lot of people, especially young people, </a:t>
            </a:r>
            <a:r>
              <a:rPr lang="en-US" altLang="zh-CN" sz="2400" dirty="0" smtClean="0">
                <a:latin typeface="Helvetica" pitchFamily="34" charset="0"/>
                <a:ea typeface="Cambria Math" pitchFamily="18" charset="0"/>
                <a:cs typeface="Arial" pitchFamily="34" charset="0"/>
              </a:rPr>
              <a:t>go through </a:t>
            </a:r>
            <a:r>
              <a:rPr lang="en-US" altLang="zh-CN" sz="2400" dirty="0">
                <a:latin typeface="Helvetica" pitchFamily="34" charset="0"/>
                <a:ea typeface="Cambria Math" pitchFamily="18" charset="0"/>
                <a:cs typeface="Arial" pitchFamily="34" charset="0"/>
              </a:rPr>
              <a:t>the day without having breakfast. </a:t>
            </a:r>
            <a:r>
              <a:rPr lang="en-US" altLang="zh-CN" sz="2400" dirty="0" smtClean="0">
                <a:latin typeface="Helvetica" pitchFamily="34" charset="0"/>
                <a:ea typeface="Cambria Math" pitchFamily="18" charset="0"/>
                <a:cs typeface="Arial" pitchFamily="34" charset="0"/>
              </a:rPr>
              <a:t>Many people </a:t>
            </a:r>
            <a:r>
              <a:rPr lang="en-US" altLang="zh-CN" sz="2400" dirty="0">
                <a:latin typeface="Helvetica" pitchFamily="34" charset="0"/>
                <a:ea typeface="Cambria Math" pitchFamily="18" charset="0"/>
                <a:cs typeface="Arial" pitchFamily="34" charset="0"/>
              </a:rPr>
              <a:t>believe that it is not necessary, or they </a:t>
            </a:r>
            <a:r>
              <a:rPr lang="en-US" altLang="zh-CN" sz="2400" dirty="0" smtClean="0">
                <a:latin typeface="Helvetica" pitchFamily="34" charset="0"/>
                <a:ea typeface="Cambria Math" pitchFamily="18" charset="0"/>
                <a:cs typeface="Arial" pitchFamily="34" charset="0"/>
              </a:rPr>
              <a:t>say that </a:t>
            </a:r>
            <a:r>
              <a:rPr lang="en-US" altLang="zh-CN" sz="2400" dirty="0">
                <a:latin typeface="Helvetica" pitchFamily="34" charset="0"/>
                <a:ea typeface="Cambria Math" pitchFamily="18" charset="0"/>
                <a:cs typeface="Arial" pitchFamily="34" charset="0"/>
              </a:rPr>
              <a:t>they don’t have time for that, and begin </a:t>
            </a:r>
            <a:r>
              <a:rPr lang="en-US" altLang="zh-CN" sz="2400" dirty="0" smtClean="0">
                <a:latin typeface="Helvetica" pitchFamily="34" charset="0"/>
                <a:ea typeface="Cambria Math" pitchFamily="18" charset="0"/>
                <a:cs typeface="Arial" pitchFamily="34" charset="0"/>
              </a:rPr>
              <a:t>their day </a:t>
            </a:r>
            <a:r>
              <a:rPr lang="en-US" altLang="zh-CN" sz="2400" dirty="0">
                <a:latin typeface="Helvetica" pitchFamily="34" charset="0"/>
                <a:ea typeface="Cambria Math" pitchFamily="18" charset="0"/>
                <a:cs typeface="Arial" pitchFamily="34" charset="0"/>
              </a:rPr>
              <a:t>with no meal at all. I believe that </a:t>
            </a:r>
            <a:r>
              <a:rPr lang="en-US" altLang="zh-CN" sz="2400" dirty="0" smtClean="0">
                <a:latin typeface="Helvetica" pitchFamily="34" charset="0"/>
                <a:ea typeface="Cambria Math" pitchFamily="18" charset="0"/>
                <a:cs typeface="Arial" pitchFamily="34" charset="0"/>
              </a:rPr>
              <a:t>everyone should </a:t>
            </a:r>
            <a:r>
              <a:rPr lang="en-US" altLang="zh-CN" sz="2400" dirty="0">
                <a:latin typeface="Helvetica" pitchFamily="34" charset="0"/>
                <a:ea typeface="Cambria Math" pitchFamily="18" charset="0"/>
                <a:cs typeface="Arial" pitchFamily="34" charset="0"/>
              </a:rPr>
              <a:t>eat breakfast before going to their </a:t>
            </a:r>
            <a:r>
              <a:rPr lang="en-US" altLang="zh-CN" sz="2400" dirty="0" smtClean="0">
                <a:latin typeface="Helvetica" pitchFamily="34" charset="0"/>
                <a:ea typeface="Cambria Math" pitchFamily="18" charset="0"/>
                <a:cs typeface="Arial" pitchFamily="34" charset="0"/>
              </a:rPr>
              <a:t>activities. Have breakfast is extremely important, especially for students who need energy to survive heavy schoolwork. </a:t>
            </a:r>
            <a:endParaRPr lang="en-US" altLang="zh-CN" sz="2400" dirty="0">
              <a:latin typeface="Helvetica" pitchFamily="34" charset="0"/>
              <a:ea typeface="Cambria Math" pitchFamily="18" charset="0"/>
              <a:cs typeface="Arial" pitchFamily="34" charset="0"/>
            </a:endParaRP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388938" y="1454995"/>
            <a:ext cx="8540750" cy="3688517"/>
            <a:chOff x="388910" y="1454982"/>
            <a:chExt cx="8540808" cy="4144445"/>
          </a:xfrm>
        </p:grpSpPr>
        <p:pic>
          <p:nvPicPr>
            <p:cNvPr id="10246" name="Picture 1" descr="H:\2015年修改\图片3.jpg"/>
            <p:cNvPicPr>
              <a:picLocks noChangeAspect="1" noChangeArrowheads="1"/>
            </p:cNvPicPr>
            <p:nvPr/>
          </p:nvPicPr>
          <p:blipFill>
            <a:blip r:embed="rId3" cstate="print"/>
            <a:srcRect/>
            <a:stretch>
              <a:fillRect/>
            </a:stretch>
          </p:blipFill>
          <p:spPr bwMode="auto">
            <a:xfrm>
              <a:off x="388910" y="2184418"/>
              <a:ext cx="8455025" cy="3415009"/>
            </a:xfrm>
            <a:prstGeom prst="rect">
              <a:avLst/>
            </a:prstGeom>
            <a:noFill/>
            <a:ln w="9525">
              <a:noFill/>
              <a:miter lim="800000"/>
              <a:headEnd/>
              <a:tailEnd/>
            </a:ln>
          </p:spPr>
        </p:pic>
        <p:sp>
          <p:nvSpPr>
            <p:cNvPr id="10247" name="TextBox 8"/>
            <p:cNvSpPr txBox="1">
              <a:spLocks noChangeArrowheads="1"/>
            </p:cNvSpPr>
            <p:nvPr/>
          </p:nvSpPr>
          <p:spPr bwMode="auto">
            <a:xfrm>
              <a:off x="800131" y="1454982"/>
              <a:ext cx="8129587" cy="831003"/>
            </a:xfrm>
            <a:prstGeom prst="rect">
              <a:avLst/>
            </a:prstGeom>
            <a:noFill/>
            <a:ln w="9525">
              <a:noFill/>
              <a:miter lim="800000"/>
              <a:headEnd/>
              <a:tailEnd/>
            </a:ln>
          </p:spPr>
          <p:txBody>
            <a:bodyPr>
              <a:spAutoFit/>
            </a:bodyPr>
            <a:lstStyle/>
            <a:p>
              <a:pPr marL="355600" indent="-355600"/>
              <a:r>
                <a:rPr lang="en-US" altLang="zh-CN" sz="2400" dirty="0">
                  <a:latin typeface="Helvetica"/>
                  <a:ea typeface="Cambria Math" pitchFamily="18" charset="0"/>
                  <a:cs typeface="Arial" pitchFamily="34" charset="0"/>
                </a:rPr>
                <a:t>1. </a:t>
              </a:r>
              <a:r>
                <a:rPr lang="en-US" altLang="zh-CN" sz="2400" dirty="0" smtClean="0">
                  <a:latin typeface="Helvetica"/>
                  <a:ea typeface="Cambria Math" pitchFamily="18" charset="0"/>
                  <a:cs typeface="Arial" pitchFamily="34" charset="0"/>
                </a:rPr>
                <a:t>Is your mother a Tiger Mother? What would your parents do if you failed to meet their expectations?</a:t>
              </a:r>
              <a:endParaRPr lang="zh-CN" altLang="en-US" sz="2400" dirty="0">
                <a:latin typeface="Helvetica"/>
                <a:ea typeface="Cambria Math" pitchFamily="18" charset="0"/>
                <a:cs typeface="Arial" pitchFamily="34" charset="0"/>
              </a:endParaRPr>
            </a:p>
          </p:txBody>
        </p:sp>
      </p:grpSp>
      <p:sp>
        <p:nvSpPr>
          <p:cNvPr id="141323" name="TextBox 33"/>
          <p:cNvSpPr txBox="1">
            <a:spLocks noChangeArrowheads="1"/>
          </p:cNvSpPr>
          <p:nvPr/>
        </p:nvSpPr>
        <p:spPr bwMode="auto">
          <a:xfrm>
            <a:off x="1331913" y="2786058"/>
            <a:ext cx="7200527" cy="1938992"/>
          </a:xfrm>
          <a:prstGeom prst="rect">
            <a:avLst/>
          </a:prstGeom>
          <a:noFill/>
          <a:ln w="9525">
            <a:noFill/>
            <a:miter lim="800000"/>
            <a:headEnd/>
            <a:tailEnd/>
          </a:ln>
        </p:spPr>
        <p:txBody>
          <a:bodyPr wrap="square">
            <a:spAutoFit/>
          </a:bodyPr>
          <a:lstStyle/>
          <a:p>
            <a:pPr marL="514350" indent="-514350" eaLnBrk="0" fontAlgn="auto" hangingPunct="0">
              <a:spcBef>
                <a:spcPts val="0"/>
              </a:spcBef>
              <a:spcAft>
                <a:spcPts val="0"/>
              </a:spcAft>
              <a:defRPr/>
            </a:pPr>
            <a:r>
              <a:rPr lang="en-US" altLang="zh-CN" sz="2400" dirty="0" smtClean="0">
                <a:latin typeface="Helvetica"/>
                <a:ea typeface="Cambria Math" pitchFamily="18" charset="0"/>
                <a:cs typeface="Arial" charset="0"/>
              </a:rPr>
              <a:t>Yes. </a:t>
            </a:r>
            <a:endParaRPr lang="zh-CN" altLang="en-US" sz="2400" dirty="0" smtClean="0">
              <a:latin typeface="Helvetica"/>
              <a:ea typeface="Cambria Math" pitchFamily="18" charset="0"/>
              <a:cs typeface="Arial" charset="0"/>
            </a:endParaRPr>
          </a:p>
          <a:p>
            <a:pPr marL="263525" indent="-263525" eaLnBrk="0" fontAlgn="auto" hangingPunct="0">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Assume strength rather than fragility;</a:t>
            </a:r>
            <a:endParaRPr lang="zh-CN" altLang="en-US" sz="2400" dirty="0" smtClean="0">
              <a:latin typeface="Helvetica"/>
              <a:ea typeface="Cambria Math" pitchFamily="18" charset="0"/>
              <a:cs typeface="Arial" charset="0"/>
            </a:endParaRPr>
          </a:p>
          <a:p>
            <a:pPr marL="263525" indent="-263525" eaLnBrk="0" fontAlgn="auto" hangingPunct="0">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Be strict with me; </a:t>
            </a:r>
          </a:p>
          <a:p>
            <a:pPr marL="263525" indent="-263525" eaLnBrk="0" fontAlgn="auto" hangingPunct="0">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Not permit me to do …; </a:t>
            </a:r>
            <a:endParaRPr lang="zh-CN" altLang="en-US" sz="2400" dirty="0" smtClean="0">
              <a:latin typeface="Helvetica"/>
              <a:ea typeface="Cambria Math" pitchFamily="18" charset="0"/>
              <a:cs typeface="Arial" charset="0"/>
            </a:endParaRPr>
          </a:p>
          <a:p>
            <a:pPr marL="263525" indent="-263525" eaLnBrk="0" fontAlgn="auto" hangingPunct="0">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Physically punish me.</a:t>
            </a:r>
            <a:endParaRPr lang="zh-CN" altLang="en-US" sz="2400" dirty="0" smtClean="0">
              <a:latin typeface="Helvetica"/>
              <a:ea typeface="Cambria Math" pitchFamily="18" charset="0"/>
              <a:cs typeface="Arial" charset="0"/>
            </a:endParaRPr>
          </a:p>
        </p:txBody>
      </p:sp>
      <p:pic>
        <p:nvPicPr>
          <p:cNvPr id="10244"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8" name="Group 14"/>
          <p:cNvGrpSpPr>
            <a:grpSpLocks/>
          </p:cNvGrpSpPr>
          <p:nvPr/>
        </p:nvGrpSpPr>
        <p:grpSpPr bwMode="auto">
          <a:xfrm>
            <a:off x="0" y="0"/>
            <a:ext cx="8834438" cy="1198563"/>
            <a:chOff x="0" y="0"/>
            <a:chExt cx="8834438" cy="1198563"/>
          </a:xfrm>
        </p:grpSpPr>
        <p:pic>
          <p:nvPicPr>
            <p:cNvPr id="9" name="Picture 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3348038" cy="1198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cs typeface="+mn-cs"/>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sp>
          <p:nvSpPr>
            <p:cNvPr id="11" name="矩形 10"/>
            <p:cNvSpPr>
              <a:spLocks noChangeArrowheads="1"/>
            </p:cNvSpPr>
            <p:nvPr/>
          </p:nvSpPr>
          <p:spPr bwMode="auto">
            <a:xfrm>
              <a:off x="3068638" y="427038"/>
              <a:ext cx="5765800"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6600"/>
                  </a:solidFill>
                  <a:latin typeface="Helvetica" pitchFamily="2" charset="0"/>
                  <a:ea typeface="Helvetica Neue"/>
                  <a:cs typeface="Helvetica Neue"/>
                </a:rPr>
                <a:t>Short answer questions</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3" cstate="print"/>
          <a:srcRect/>
          <a:stretch>
            <a:fillRect/>
          </a:stretch>
        </p:blipFill>
        <p:spPr bwMode="auto">
          <a:xfrm>
            <a:off x="196882" y="928688"/>
            <a:ext cx="8947150" cy="5643562"/>
          </a:xfrm>
          <a:prstGeom prst="rect">
            <a:avLst/>
          </a:prstGeom>
          <a:noFill/>
          <a:ln w="9525">
            <a:noFill/>
            <a:miter lim="800000"/>
            <a:headEnd/>
            <a:tailEnd/>
          </a:ln>
        </p:spPr>
      </p:pic>
      <p:sp>
        <p:nvSpPr>
          <p:cNvPr id="18" name="TextBox 17"/>
          <p:cNvSpPr txBox="1"/>
          <p:nvPr/>
        </p:nvSpPr>
        <p:spPr>
          <a:xfrm>
            <a:off x="428625" y="1428750"/>
            <a:ext cx="6731000" cy="5333768"/>
          </a:xfrm>
          <a:prstGeom prst="rect">
            <a:avLst/>
          </a:prstGeom>
          <a:noFill/>
        </p:spPr>
        <p:txBody>
          <a:bodyPr>
            <a:spAutoFit/>
          </a:bodyPr>
          <a:lstStyle/>
          <a:p>
            <a:pPr algn="just" fontAlgn="auto">
              <a:lnSpc>
                <a:spcPct val="11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r>
              <a:rPr lang="en-US" altLang="zh-CN" sz="2400" dirty="0">
                <a:latin typeface="+mn-lt"/>
                <a:ea typeface="+mn-ea"/>
              </a:rPr>
              <a:t>      </a:t>
            </a:r>
            <a:r>
              <a:rPr lang="en-US" altLang="zh-CN" sz="2400" dirty="0" smtClean="0">
                <a:latin typeface="Helvetica" pitchFamily="34" charset="0"/>
                <a:ea typeface="Cambria Math" pitchFamily="18" charset="0"/>
                <a:cs typeface="Arial" pitchFamily="34" charset="0"/>
              </a:rPr>
              <a:t>The first reason why you should eat breakfast before going to school is for your health. When you skip breakfast and go to school, you are looking for a disease because it’s not healthy to have an empty stomach. Breakfast provides you with the energy source you need to face the day. If you don’t eat breakfast, your body is weakened and you are likely to get sick, and any type of disease will have a stronger effect on you than on people who have breakfast every day.</a:t>
            </a:r>
          </a:p>
          <a:p>
            <a:endParaRPr lang="en-US" altLang="zh-CN" sz="2400" dirty="0">
              <a:latin typeface="+mn-lt"/>
              <a:ea typeface="+mn-ea"/>
            </a:endParaRPr>
          </a:p>
        </p:txBody>
      </p:sp>
      <p:sp>
        <p:nvSpPr>
          <p:cNvPr id="8" name="右箭头 7">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srcRect/>
          <a:stretch>
            <a:fillRect/>
          </a:stretch>
        </p:blipFill>
        <p:spPr bwMode="auto">
          <a:xfrm>
            <a:off x="285720" y="1143002"/>
            <a:ext cx="8923307" cy="5000642"/>
          </a:xfrm>
          <a:prstGeom prst="rect">
            <a:avLst/>
          </a:prstGeom>
          <a:noFill/>
          <a:ln w="9525">
            <a:noFill/>
            <a:miter lim="800000"/>
            <a:headEnd/>
            <a:tailEnd/>
          </a:ln>
        </p:spPr>
      </p:pic>
      <p:sp>
        <p:nvSpPr>
          <p:cNvPr id="18" name="TextBox 17"/>
          <p:cNvSpPr txBox="1"/>
          <p:nvPr/>
        </p:nvSpPr>
        <p:spPr>
          <a:xfrm>
            <a:off x="500034" y="1747536"/>
            <a:ext cx="6802437" cy="4507901"/>
          </a:xfrm>
          <a:prstGeom prst="rect">
            <a:avLst/>
          </a:prstGeom>
          <a:noFill/>
        </p:spPr>
        <p:txBody>
          <a:bodyPr wrap="square">
            <a:spAutoFit/>
          </a:bodyPr>
          <a:lstStyle/>
          <a:p>
            <a:pPr algn="just" fontAlgn="auto">
              <a:lnSpc>
                <a:spcPct val="11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ts val="3100"/>
              </a:lnSpc>
            </a:pPr>
            <a:r>
              <a:rPr lang="en-US" altLang="zh-CN" sz="2400" dirty="0">
                <a:latin typeface="+mn-lt"/>
                <a:ea typeface="+mn-ea"/>
              </a:rPr>
              <a:t>      </a:t>
            </a:r>
            <a:r>
              <a:rPr lang="en-US" altLang="zh-CN" sz="2400" dirty="0" smtClean="0">
                <a:latin typeface="Helvetica" pitchFamily="34" charset="0"/>
                <a:ea typeface="Cambria Math" pitchFamily="18" charset="0"/>
                <a:cs typeface="Arial" pitchFamily="34" charset="0"/>
              </a:rPr>
              <a:t>Another </a:t>
            </a:r>
            <a:r>
              <a:rPr lang="en-US" altLang="zh-CN" sz="2400" dirty="0">
                <a:latin typeface="Helvetica" pitchFamily="34" charset="0"/>
                <a:ea typeface="Cambria Math" pitchFamily="18" charset="0"/>
                <a:cs typeface="Arial" pitchFamily="34" charset="0"/>
              </a:rPr>
              <a:t>reason for eating breakfast is that </a:t>
            </a:r>
            <a:r>
              <a:rPr lang="en-US" altLang="zh-CN" sz="2400" dirty="0" smtClean="0">
                <a:latin typeface="Helvetica" pitchFamily="34" charset="0"/>
                <a:ea typeface="Cambria Math" pitchFamily="18" charset="0"/>
                <a:cs typeface="Arial" pitchFamily="34" charset="0"/>
              </a:rPr>
              <a:t>it can </a:t>
            </a:r>
            <a:r>
              <a:rPr lang="en-US" altLang="zh-CN" sz="2400" dirty="0">
                <a:latin typeface="Helvetica" pitchFamily="34" charset="0"/>
                <a:ea typeface="Cambria Math" pitchFamily="18" charset="0"/>
                <a:cs typeface="Arial" pitchFamily="34" charset="0"/>
              </a:rPr>
              <a:t>put you in a better mood. Studies show </a:t>
            </a:r>
            <a:r>
              <a:rPr lang="en-US" altLang="zh-CN" sz="2400" dirty="0" smtClean="0">
                <a:latin typeface="Helvetica" pitchFamily="34" charset="0"/>
                <a:ea typeface="Cambria Math" pitchFamily="18" charset="0"/>
                <a:cs typeface="Arial" pitchFamily="34" charset="0"/>
              </a:rPr>
              <a:t>that people </a:t>
            </a:r>
            <a:r>
              <a:rPr lang="en-US" altLang="zh-CN" sz="2400" dirty="0">
                <a:latin typeface="Helvetica" pitchFamily="34" charset="0"/>
                <a:ea typeface="Cambria Math" pitchFamily="18" charset="0"/>
                <a:cs typeface="Arial" pitchFamily="34" charset="0"/>
              </a:rPr>
              <a:t>who eat breakfast tend to be in </a:t>
            </a:r>
            <a:r>
              <a:rPr lang="en-US" altLang="zh-CN" sz="2400" dirty="0" smtClean="0">
                <a:latin typeface="Helvetica" pitchFamily="34" charset="0"/>
                <a:ea typeface="Cambria Math" pitchFamily="18" charset="0"/>
                <a:cs typeface="Arial" pitchFamily="34" charset="0"/>
              </a:rPr>
              <a:t>good moods</a:t>
            </a:r>
            <a:r>
              <a:rPr lang="en-US" altLang="zh-CN" sz="2400" dirty="0">
                <a:latin typeface="Helvetica" pitchFamily="34" charset="0"/>
                <a:ea typeface="Cambria Math" pitchFamily="18" charset="0"/>
                <a:cs typeface="Arial" pitchFamily="34" charset="0"/>
              </a:rPr>
              <a:t>, and those who don’t eat breakfast </a:t>
            </a:r>
            <a:r>
              <a:rPr lang="en-US" altLang="zh-CN" sz="2400" dirty="0" smtClean="0">
                <a:latin typeface="Helvetica" pitchFamily="34" charset="0"/>
                <a:ea typeface="Cambria Math" pitchFamily="18" charset="0"/>
                <a:cs typeface="Arial" pitchFamily="34" charset="0"/>
              </a:rPr>
              <a:t>are more easily to be tired </a:t>
            </a:r>
            <a:r>
              <a:rPr lang="en-US" altLang="zh-CN" sz="2400" dirty="0">
                <a:latin typeface="Helvetica" pitchFamily="34" charset="0"/>
                <a:ea typeface="Cambria Math" pitchFamily="18" charset="0"/>
                <a:cs typeface="Arial" pitchFamily="34" charset="0"/>
              </a:rPr>
              <a:t>and irritable, so eating breakfast </a:t>
            </a:r>
            <a:r>
              <a:rPr lang="en-US" altLang="zh-CN" sz="2400" dirty="0" smtClean="0">
                <a:latin typeface="Helvetica" pitchFamily="34" charset="0"/>
                <a:ea typeface="Cambria Math" pitchFamily="18" charset="0"/>
                <a:cs typeface="Arial" pitchFamily="34" charset="0"/>
              </a:rPr>
              <a:t>can make </a:t>
            </a:r>
            <a:r>
              <a:rPr lang="en-US" altLang="zh-CN" sz="2400" dirty="0">
                <a:latin typeface="Helvetica" pitchFamily="34" charset="0"/>
                <a:ea typeface="Cambria Math" pitchFamily="18" charset="0"/>
                <a:cs typeface="Arial" pitchFamily="34" charset="0"/>
              </a:rPr>
              <a:t>you happier as it can improve your </a:t>
            </a:r>
            <a:r>
              <a:rPr lang="en-US" altLang="zh-CN" sz="2400" dirty="0" smtClean="0">
                <a:latin typeface="Helvetica" pitchFamily="34" charset="0"/>
                <a:ea typeface="Cambria Math" pitchFamily="18" charset="0"/>
                <a:cs typeface="Arial" pitchFamily="34" charset="0"/>
              </a:rPr>
              <a:t>mood and </a:t>
            </a:r>
            <a:r>
              <a:rPr lang="en-US" altLang="zh-CN" sz="2400" dirty="0">
                <a:latin typeface="Helvetica" pitchFamily="34" charset="0"/>
                <a:ea typeface="Cambria Math" pitchFamily="18" charset="0"/>
                <a:cs typeface="Arial" pitchFamily="34" charset="0"/>
              </a:rPr>
              <a:t>reduce stress levels. Breakfast gets you </a:t>
            </a:r>
            <a:r>
              <a:rPr lang="en-US" altLang="zh-CN" sz="2400" dirty="0" smtClean="0">
                <a:latin typeface="Helvetica" pitchFamily="34" charset="0"/>
                <a:ea typeface="Cambria Math" pitchFamily="18" charset="0"/>
                <a:cs typeface="Arial" pitchFamily="34" charset="0"/>
              </a:rPr>
              <a:t>started on </a:t>
            </a:r>
            <a:r>
              <a:rPr lang="en-US" altLang="zh-CN" sz="2400" dirty="0">
                <a:latin typeface="Helvetica" pitchFamily="34" charset="0"/>
                <a:ea typeface="Cambria Math" pitchFamily="18" charset="0"/>
                <a:cs typeface="Arial" pitchFamily="34" charset="0"/>
              </a:rPr>
              <a:t>the right track for the day</a:t>
            </a:r>
            <a:r>
              <a:rPr lang="en-US" altLang="zh-CN" sz="2400" dirty="0" smtClean="0">
                <a:latin typeface="Helvetica" pitchFamily="34" charset="0"/>
                <a:ea typeface="Cambria Math" pitchFamily="18" charset="0"/>
                <a:cs typeface="Arial" pitchFamily="34" charset="0"/>
              </a:rPr>
              <a:t>.</a:t>
            </a:r>
          </a:p>
          <a:p>
            <a:pPr algn="just">
              <a:lnSpc>
                <a:spcPts val="3100"/>
              </a:lnSpc>
            </a:pPr>
            <a:r>
              <a:rPr lang="en-US" altLang="zh-CN" sz="2400" dirty="0">
                <a:latin typeface="+mn-lt"/>
                <a:ea typeface="+mn-ea"/>
              </a:rPr>
              <a:t> </a:t>
            </a:r>
            <a:r>
              <a:rPr lang="en-US" altLang="zh-CN" sz="2400" dirty="0" smtClean="0">
                <a:latin typeface="+mn-lt"/>
                <a:ea typeface="+mn-ea"/>
              </a:rPr>
              <a:t>   </a:t>
            </a:r>
            <a:endParaRPr lang="en-US" altLang="zh-CN" sz="2400" dirty="0">
              <a:latin typeface="+mn-lt"/>
              <a:ea typeface="+mn-ea"/>
            </a:endParaRPr>
          </a:p>
        </p:txBody>
      </p:sp>
      <p:sp>
        <p:nvSpPr>
          <p:cNvPr id="8" name="右箭头 7">
            <a:hlinkClick r:id="" action="ppaction://hlinkshowjump?jump=nextslide"/>
          </p:cNvPr>
          <p:cNvSpPr/>
          <p:nvPr/>
        </p:nvSpPr>
        <p:spPr>
          <a:xfrm>
            <a:off x="3677916"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3" cstate="print"/>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500034" y="1285860"/>
            <a:ext cx="6357967" cy="5065489"/>
          </a:xfrm>
          <a:prstGeom prst="rect">
            <a:avLst/>
          </a:prstGeom>
          <a:noFill/>
        </p:spPr>
        <p:txBody>
          <a:bodyPr wrap="square">
            <a:spAutoFit/>
          </a:bodyPr>
          <a:lstStyle/>
          <a:p>
            <a:pPr algn="just" fontAlgn="auto">
              <a:lnSpc>
                <a:spcPct val="15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pPr algn="just">
              <a:lnSpc>
                <a:spcPts val="3100"/>
              </a:lnSpc>
            </a:pPr>
            <a:r>
              <a:rPr lang="en-US" altLang="zh-CN" sz="2400" dirty="0">
                <a:latin typeface="Helvetica" pitchFamily="34" charset="0"/>
                <a:ea typeface="Cambria Math" pitchFamily="18" charset="0"/>
                <a:cs typeface="Arial" pitchFamily="34" charset="0"/>
              </a:rPr>
              <a:t>      The last reason to have breakfast every day is that you need food to do well in your classes. Your body and your brain are not going to function as well as they could because you have no energy and no strength. When you try to learn something with nothing in your stomach, you are going to have a lot of trouble succeeding. Many people think that they should not eat because they are going to feel tired, but that’s not true. Breakfast is </a:t>
            </a:r>
            <a:r>
              <a:rPr lang="en-US" altLang="zh-CN" sz="2400" dirty="0" smtClean="0">
                <a:latin typeface="Helvetica" pitchFamily="34" charset="0"/>
                <a:ea typeface="Cambria Math" pitchFamily="18" charset="0"/>
                <a:cs typeface="Arial" pitchFamily="34" charset="0"/>
              </a:rPr>
              <a:t>not</a:t>
            </a:r>
            <a:endParaRPr lang="en-US" altLang="zh-CN" sz="2400" dirty="0">
              <a:latin typeface="Helvetica" pitchFamily="34" charset="0"/>
              <a:ea typeface="Cambria Math" pitchFamily="18" charset="0"/>
              <a:cs typeface="Arial" pitchFamily="34" charset="0"/>
            </a:endParaRPr>
          </a:p>
          <a:p>
            <a:pPr algn="just">
              <a:lnSpc>
                <a:spcPts val="3100"/>
              </a:lnSpc>
            </a:pPr>
            <a:r>
              <a:rPr lang="en-US" altLang="zh-CN" sz="2400" dirty="0">
                <a:latin typeface="Helvetica" pitchFamily="34" charset="0"/>
                <a:ea typeface="Cambria Math" pitchFamily="18" charset="0"/>
                <a:cs typeface="Arial" pitchFamily="34" charset="0"/>
              </a:rPr>
              <a:t>  </a:t>
            </a:r>
          </a:p>
        </p:txBody>
      </p:sp>
      <p:sp>
        <p:nvSpPr>
          <p:cNvPr id="6" name="右箭头 5">
            <a:hlinkClick r:id="" action="ppaction://hlinkshowjump?jump=nextslide"/>
          </p:cNvPr>
          <p:cNvSpPr/>
          <p:nvPr/>
        </p:nvSpPr>
        <p:spPr>
          <a:xfrm>
            <a:off x="3677916"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 name="组合 6"/>
          <p:cNvGrpSpPr/>
          <p:nvPr/>
        </p:nvGrpSpPr>
        <p:grpSpPr>
          <a:xfrm>
            <a:off x="0" y="-27384"/>
            <a:ext cx="3780004" cy="1152526"/>
            <a:chOff x="0" y="-26988"/>
            <a:chExt cx="3780004" cy="1152526"/>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3" cstate="print"/>
          <a:srcRect/>
          <a:stretch>
            <a:fillRect/>
          </a:stretch>
        </p:blipFill>
        <p:spPr bwMode="auto">
          <a:xfrm>
            <a:off x="71406" y="928688"/>
            <a:ext cx="8994746" cy="5929312"/>
          </a:xfrm>
          <a:prstGeom prst="rect">
            <a:avLst/>
          </a:prstGeom>
          <a:noFill/>
          <a:ln w="9525">
            <a:noFill/>
            <a:miter lim="800000"/>
            <a:headEnd/>
            <a:tailEnd/>
          </a:ln>
        </p:spPr>
      </p:pic>
      <p:sp>
        <p:nvSpPr>
          <p:cNvPr id="18" name="TextBox 17"/>
          <p:cNvSpPr txBox="1"/>
          <p:nvPr/>
        </p:nvSpPr>
        <p:spPr>
          <a:xfrm>
            <a:off x="357158" y="1288206"/>
            <a:ext cx="6715172" cy="5309146"/>
          </a:xfrm>
          <a:prstGeom prst="rect">
            <a:avLst/>
          </a:prstGeom>
          <a:noFill/>
        </p:spPr>
        <p:txBody>
          <a:bodyPr wrap="square">
            <a:spAutoFit/>
          </a:bodyPr>
          <a:lstStyle/>
          <a:p>
            <a:pPr algn="just" fontAlgn="auto">
              <a:lnSpc>
                <a:spcPct val="150000"/>
              </a:lnSpc>
              <a:spcBef>
                <a:spcPts val="0"/>
              </a:spcBef>
              <a:spcAft>
                <a:spcPts val="0"/>
              </a:spcAft>
              <a:defRPr/>
            </a:pPr>
            <a:r>
              <a:rPr lang="en-US" altLang="zh-CN" sz="2600" b="1" dirty="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a:solidFill>
                  <a:schemeClr val="accent6">
                    <a:lumMod val="75000"/>
                  </a:schemeClr>
                </a:solidFill>
                <a:latin typeface="华文楷体" pitchFamily="2" charset="-122"/>
                <a:ea typeface="华文楷体" pitchFamily="2" charset="-122"/>
                <a:cs typeface="Arial" pitchFamily="34" charset="0"/>
              </a:rPr>
              <a:t>: </a:t>
            </a:r>
          </a:p>
          <a:p>
            <a:r>
              <a:rPr lang="en-US" altLang="zh-CN" sz="2400" dirty="0" smtClean="0">
                <a:latin typeface="Helvetica" pitchFamily="34" charset="0"/>
                <a:ea typeface="Cambria Math" pitchFamily="18" charset="0"/>
                <a:cs typeface="Arial" pitchFamily="34" charset="0"/>
              </a:rPr>
              <a:t>a </a:t>
            </a:r>
            <a:r>
              <a:rPr lang="en-US" altLang="zh-CN" sz="2400" dirty="0">
                <a:latin typeface="Helvetica" pitchFamily="34" charset="0"/>
                <a:ea typeface="Cambria Math" pitchFamily="18" charset="0"/>
                <a:cs typeface="Arial" pitchFamily="34" charset="0"/>
              </a:rPr>
              <a:t>very big meal, and on the contrary, </a:t>
            </a:r>
            <a:r>
              <a:rPr lang="en-US" altLang="zh-CN" sz="2400" dirty="0" smtClean="0">
                <a:latin typeface="Helvetica" pitchFamily="34" charset="0"/>
                <a:ea typeface="Cambria Math" pitchFamily="18" charset="0"/>
                <a:cs typeface="Arial" pitchFamily="34" charset="0"/>
              </a:rPr>
              <a:t>you’re going </a:t>
            </a:r>
            <a:r>
              <a:rPr lang="en-US" altLang="zh-CN" sz="2400" dirty="0">
                <a:latin typeface="Helvetica" pitchFamily="34" charset="0"/>
                <a:ea typeface="Cambria Math" pitchFamily="18" charset="0"/>
                <a:cs typeface="Arial" pitchFamily="34" charset="0"/>
              </a:rPr>
              <a:t>to feel tired if you don’t have </a:t>
            </a:r>
            <a:r>
              <a:rPr lang="en-US" altLang="zh-CN" sz="2400" dirty="0" smtClean="0">
                <a:latin typeface="Helvetica" pitchFamily="34" charset="0"/>
                <a:ea typeface="Cambria Math" pitchFamily="18" charset="0"/>
                <a:cs typeface="Arial" pitchFamily="34" charset="0"/>
              </a:rPr>
              <a:t>breakfast because </a:t>
            </a:r>
            <a:r>
              <a:rPr lang="en-US" altLang="zh-CN" sz="2400" dirty="0">
                <a:latin typeface="Helvetica" pitchFamily="34" charset="0"/>
                <a:ea typeface="Cambria Math" pitchFamily="18" charset="0"/>
                <a:cs typeface="Arial" pitchFamily="34" charset="0"/>
              </a:rPr>
              <a:t>you have spent the entire previous </a:t>
            </a:r>
            <a:r>
              <a:rPr lang="en-US" altLang="zh-CN" sz="2400" dirty="0" smtClean="0">
                <a:latin typeface="Helvetica" pitchFamily="34" charset="0"/>
                <a:ea typeface="Cambria Math" pitchFamily="18" charset="0"/>
                <a:cs typeface="Arial" pitchFamily="34" charset="0"/>
              </a:rPr>
              <a:t>night without </a:t>
            </a:r>
            <a:r>
              <a:rPr lang="en-US" altLang="zh-CN" sz="2400" dirty="0">
                <a:latin typeface="Helvetica" pitchFamily="34" charset="0"/>
                <a:ea typeface="Cambria Math" pitchFamily="18" charset="0"/>
                <a:cs typeface="Arial" pitchFamily="34" charset="0"/>
              </a:rPr>
              <a:t>food</a:t>
            </a:r>
            <a:r>
              <a:rPr lang="en-US" altLang="zh-CN" sz="2400" dirty="0" smtClean="0">
                <a:latin typeface="Helvetica" pitchFamily="34" charset="0"/>
                <a:ea typeface="Cambria Math" pitchFamily="18" charset="0"/>
                <a:cs typeface="Arial" pitchFamily="34" charset="0"/>
              </a:rPr>
              <a:t>.</a:t>
            </a:r>
            <a:r>
              <a:rPr lang="en-US" altLang="zh-CN" sz="2400" dirty="0">
                <a:latin typeface="Helvetica" pitchFamily="34" charset="0"/>
                <a:ea typeface="Cambria Math" pitchFamily="18" charset="0"/>
                <a:cs typeface="Arial" pitchFamily="34" charset="0"/>
              </a:rPr>
              <a:t> </a:t>
            </a:r>
            <a:r>
              <a:rPr lang="en-US" altLang="zh-CN" sz="2400" dirty="0" smtClean="0">
                <a:latin typeface="Helvetica" pitchFamily="34" charset="0"/>
                <a:ea typeface="Cambria Math" pitchFamily="18" charset="0"/>
                <a:cs typeface="Arial" pitchFamily="34" charset="0"/>
              </a:rPr>
              <a:t> </a:t>
            </a:r>
          </a:p>
          <a:p>
            <a:endParaRPr lang="en-US" altLang="zh-CN" sz="1200" dirty="0" smtClean="0">
              <a:latin typeface="Helvetica" pitchFamily="34" charset="0"/>
              <a:ea typeface="Cambria Math" pitchFamily="18" charset="0"/>
              <a:cs typeface="Arial" pitchFamily="34" charset="0"/>
            </a:endParaRPr>
          </a:p>
          <a:p>
            <a:r>
              <a:rPr lang="en-US" altLang="zh-CN" sz="2400" dirty="0" smtClean="0">
                <a:latin typeface="Helvetica" pitchFamily="34" charset="0"/>
                <a:ea typeface="Cambria Math" pitchFamily="18" charset="0"/>
                <a:cs typeface="Arial" pitchFamily="34" charset="0"/>
              </a:rPr>
              <a:t>You </a:t>
            </a:r>
            <a:r>
              <a:rPr lang="en-US" altLang="zh-CN" sz="2400" dirty="0">
                <a:latin typeface="Helvetica" pitchFamily="34" charset="0"/>
                <a:ea typeface="Cambria Math" pitchFamily="18" charset="0"/>
                <a:cs typeface="Arial" pitchFamily="34" charset="0"/>
              </a:rPr>
              <a:t>have to realize that breakfast is the </a:t>
            </a:r>
            <a:r>
              <a:rPr lang="en-US" altLang="zh-CN" sz="2400" dirty="0" smtClean="0">
                <a:latin typeface="Helvetica" pitchFamily="34" charset="0"/>
                <a:ea typeface="Cambria Math" pitchFamily="18" charset="0"/>
                <a:cs typeface="Arial" pitchFamily="34" charset="0"/>
              </a:rPr>
              <a:t>most important </a:t>
            </a:r>
            <a:r>
              <a:rPr lang="en-US" altLang="zh-CN" sz="2400" dirty="0">
                <a:latin typeface="Helvetica" pitchFamily="34" charset="0"/>
                <a:ea typeface="Cambria Math" pitchFamily="18" charset="0"/>
                <a:cs typeface="Arial" pitchFamily="34" charset="0"/>
              </a:rPr>
              <a:t>meal of the day, and you cannot skip </a:t>
            </a:r>
            <a:r>
              <a:rPr lang="en-US" altLang="zh-CN" sz="2400" dirty="0" smtClean="0">
                <a:latin typeface="Helvetica" pitchFamily="34" charset="0"/>
                <a:ea typeface="Cambria Math" pitchFamily="18" charset="0"/>
                <a:cs typeface="Arial" pitchFamily="34" charset="0"/>
              </a:rPr>
              <a:t>it without </a:t>
            </a:r>
            <a:r>
              <a:rPr lang="en-US" altLang="zh-CN" sz="2400" dirty="0">
                <a:latin typeface="Helvetica" pitchFamily="34" charset="0"/>
                <a:ea typeface="Cambria Math" pitchFamily="18" charset="0"/>
                <a:cs typeface="Arial" pitchFamily="34" charset="0"/>
              </a:rPr>
              <a:t>consequences for your health, your </a:t>
            </a:r>
            <a:r>
              <a:rPr lang="en-US" altLang="zh-CN" sz="2400" dirty="0" smtClean="0">
                <a:latin typeface="Helvetica" pitchFamily="34" charset="0"/>
                <a:ea typeface="Cambria Math" pitchFamily="18" charset="0"/>
                <a:cs typeface="Arial" pitchFamily="34" charset="0"/>
              </a:rPr>
              <a:t>mood and </a:t>
            </a:r>
            <a:r>
              <a:rPr lang="en-US" altLang="zh-CN" sz="2400" dirty="0">
                <a:latin typeface="Helvetica" pitchFamily="34" charset="0"/>
                <a:ea typeface="Cambria Math" pitchFamily="18" charset="0"/>
                <a:cs typeface="Arial" pitchFamily="34" charset="0"/>
              </a:rPr>
              <a:t>your academic performance. It is better </a:t>
            </a:r>
            <a:r>
              <a:rPr lang="en-US" altLang="zh-CN" sz="2400" dirty="0" smtClean="0">
                <a:latin typeface="Helvetica" pitchFamily="34" charset="0"/>
                <a:ea typeface="Cambria Math" pitchFamily="18" charset="0"/>
                <a:cs typeface="Arial" pitchFamily="34" charset="0"/>
              </a:rPr>
              <a:t>to wake </a:t>
            </a:r>
            <a:r>
              <a:rPr lang="en-US" altLang="zh-CN" sz="2400" dirty="0">
                <a:latin typeface="Helvetica" pitchFamily="34" charset="0"/>
                <a:ea typeface="Cambria Math" pitchFamily="18" charset="0"/>
                <a:cs typeface="Arial" pitchFamily="34" charset="0"/>
              </a:rPr>
              <a:t>up earlier and have a good breakfast than </a:t>
            </a:r>
            <a:r>
              <a:rPr lang="en-US" altLang="zh-CN" sz="2400" dirty="0" smtClean="0">
                <a:latin typeface="Helvetica" pitchFamily="34" charset="0"/>
                <a:ea typeface="Cambria Math" pitchFamily="18" charset="0"/>
                <a:cs typeface="Arial" pitchFamily="34" charset="0"/>
              </a:rPr>
              <a:t>to run </a:t>
            </a:r>
            <a:r>
              <a:rPr lang="en-US" altLang="zh-CN" sz="2400" dirty="0">
                <a:latin typeface="Helvetica" pitchFamily="34" charset="0"/>
                <a:ea typeface="Cambria Math" pitchFamily="18" charset="0"/>
                <a:cs typeface="Arial" pitchFamily="34" charset="0"/>
              </a:rPr>
              <a:t>to school without eating anything. It is </a:t>
            </a:r>
            <a:r>
              <a:rPr lang="en-US" altLang="zh-CN" sz="2400" dirty="0" smtClean="0">
                <a:latin typeface="Helvetica" pitchFamily="34" charset="0"/>
                <a:ea typeface="Cambria Math" pitchFamily="18" charset="0"/>
                <a:cs typeface="Arial" pitchFamily="34" charset="0"/>
              </a:rPr>
              <a:t>time for </a:t>
            </a:r>
            <a:r>
              <a:rPr lang="en-US" altLang="zh-CN" sz="2400" dirty="0">
                <a:latin typeface="Helvetica" pitchFamily="34" charset="0"/>
                <a:ea typeface="Cambria Math" pitchFamily="18" charset="0"/>
                <a:cs typeface="Arial" pitchFamily="34" charset="0"/>
              </a:rPr>
              <a:t>you to do something, and eating breakfast </a:t>
            </a:r>
            <a:r>
              <a:rPr lang="en-US" altLang="zh-CN" sz="2400" dirty="0" smtClean="0">
                <a:latin typeface="Helvetica" pitchFamily="34" charset="0"/>
                <a:ea typeface="Cambria Math" pitchFamily="18" charset="0"/>
                <a:cs typeface="Arial" pitchFamily="34" charset="0"/>
              </a:rPr>
              <a:t>is the </a:t>
            </a:r>
            <a:r>
              <a:rPr lang="en-US" altLang="zh-CN" sz="2400" dirty="0">
                <a:latin typeface="Helvetica" pitchFamily="34" charset="0"/>
                <a:ea typeface="Cambria Math" pitchFamily="18" charset="0"/>
                <a:cs typeface="Arial" pitchFamily="34" charset="0"/>
              </a:rPr>
              <a:t>best way to start your day</a:t>
            </a:r>
            <a:r>
              <a:rPr lang="en-US" altLang="zh-CN" sz="2400" dirty="0" smtClean="0">
                <a:latin typeface="Helvetica" pitchFamily="34" charset="0"/>
                <a:ea typeface="Cambria Math" pitchFamily="18" charset="0"/>
                <a:cs typeface="Arial" pitchFamily="34" charset="0"/>
              </a:rPr>
              <a:t>.</a:t>
            </a:r>
            <a:endParaRPr lang="en-US" altLang="zh-CN" sz="2400" dirty="0">
              <a:latin typeface="Helvetica" pitchFamily="34" charset="0"/>
              <a:ea typeface="Cambria Math" pitchFamily="18" charset="0"/>
              <a:cs typeface="Arial" pitchFamily="34" charset="0"/>
            </a:endParaRPr>
          </a:p>
        </p:txBody>
      </p:sp>
      <p:grpSp>
        <p:nvGrpSpPr>
          <p:cNvPr id="6" name="组合 5"/>
          <p:cNvGrpSpPr/>
          <p:nvPr/>
        </p:nvGrpSpPr>
        <p:grpSpPr>
          <a:xfrm>
            <a:off x="0" y="-27384"/>
            <a:ext cx="3780004" cy="1152526"/>
            <a:chOff x="0" y="-26988"/>
            <a:chExt cx="3780004" cy="1152526"/>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34" charset="0"/>
                <a:ea typeface="楷体_GB2312"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428625" y="2894013"/>
            <a:ext cx="5295900" cy="224305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a:lnSpc>
                <a:spcPct val="150000"/>
              </a:lnSpc>
            </a:pPr>
            <a:r>
              <a:rPr lang="en-US" altLang="zh-CN" sz="2400" b="1" i="1" dirty="0">
                <a:latin typeface="Helvetica" pitchFamily="34" charset="0"/>
                <a:ea typeface="Cambria Math" pitchFamily="18" charset="0"/>
                <a:cs typeface="Arial" pitchFamily="34" charset="0"/>
              </a:rPr>
              <a:t>Directions:  </a:t>
            </a:r>
            <a:r>
              <a:rPr lang="en-US" altLang="zh-CN" sz="2400" i="1" dirty="0" smtClean="0">
                <a:latin typeface="Helvetica" pitchFamily="34" charset="0"/>
                <a:ea typeface="Cambria Math" pitchFamily="18" charset="0"/>
                <a:cs typeface="Arial" pitchFamily="34" charset="0"/>
              </a:rPr>
              <a:t>Write </a:t>
            </a:r>
            <a:r>
              <a:rPr lang="en-US" altLang="zh-CN" sz="2400" i="1" dirty="0">
                <a:latin typeface="Helvetica" pitchFamily="34" charset="0"/>
                <a:ea typeface="Cambria Math" pitchFamily="18" charset="0"/>
                <a:cs typeface="Arial" pitchFamily="34" charset="0"/>
              </a:rPr>
              <a:t>an essay of no less than 200 words on one of the following topics. One topic has an </a:t>
            </a:r>
            <a:r>
              <a:rPr lang="en-US" altLang="zh-CN" sz="2400" i="1" dirty="0" smtClean="0">
                <a:latin typeface="Helvetica" pitchFamily="34" charset="0"/>
                <a:ea typeface="Cambria Math" pitchFamily="18" charset="0"/>
                <a:cs typeface="Arial" pitchFamily="34" charset="0"/>
              </a:rPr>
              <a:t>outline that you can follow.</a:t>
            </a:r>
            <a:endParaRPr lang="en-US" altLang="zh-CN" sz="2400" i="1" dirty="0">
              <a:latin typeface="Helvetica" pitchFamily="34" charset="0"/>
              <a:ea typeface="Cambria Math" pitchFamily="18" charset="0"/>
              <a:cs typeface="Arial" pitchFamily="34" charset="0"/>
            </a:endParaRPr>
          </a:p>
        </p:txBody>
      </p:sp>
      <p:grpSp>
        <p:nvGrpSpPr>
          <p:cNvPr id="7" name="组合 6"/>
          <p:cNvGrpSpPr/>
          <p:nvPr/>
        </p:nvGrpSpPr>
        <p:grpSpPr>
          <a:xfrm>
            <a:off x="0" y="-27384"/>
            <a:ext cx="3780004" cy="1152526"/>
            <a:chOff x="0" y="-26988"/>
            <a:chExt cx="3780004" cy="1152526"/>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pic>
        <p:nvPicPr>
          <p:cNvPr id="10" name="Picture 2" descr="E:\新视野\400_F_63459409_WrqNQgC3su8SnXaNEvGVxZu46Q44OFck.jpg"/>
          <p:cNvPicPr>
            <a:picLocks noChangeAspect="1" noChangeArrowheads="1"/>
          </p:cNvPicPr>
          <p:nvPr/>
        </p:nvPicPr>
        <p:blipFill>
          <a:blip r:embed="rId4" cstate="print"/>
          <a:stretch>
            <a:fillRect/>
          </a:stretch>
        </p:blipFill>
        <p:spPr bwMode="auto">
          <a:xfrm>
            <a:off x="5508625" y="1316704"/>
            <a:ext cx="3635375" cy="54676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09593" y="1285875"/>
            <a:ext cx="8620125" cy="5072083"/>
            <a:chOff x="309593" y="1285875"/>
            <a:chExt cx="8620125" cy="5072083"/>
          </a:xfrm>
        </p:grpSpPr>
        <p:sp>
          <p:nvSpPr>
            <p:cNvPr id="8" name="矩形 7"/>
            <p:cNvSpPr/>
            <p:nvPr/>
          </p:nvSpPr>
          <p:spPr bwMode="auto">
            <a:xfrm>
              <a:off x="309593" y="1285875"/>
              <a:ext cx="8620125" cy="507208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nSpc>
                  <a:spcPts val="3200"/>
                </a:lnSpc>
              </a:pPr>
              <a:r>
                <a:rPr lang="en-US" altLang="zh-CN" sz="2400" b="1" dirty="0"/>
                <a:t>Topic: </a:t>
              </a:r>
              <a:r>
                <a:rPr lang="en-US" altLang="zh-CN" sz="2400" dirty="0"/>
                <a:t>Drunk drivers should be imprisoned on their </a:t>
              </a:r>
              <a:r>
                <a:rPr lang="en-US" altLang="zh-CN" sz="2400" dirty="0" smtClean="0"/>
                <a:t>first offense.</a:t>
              </a:r>
            </a:p>
            <a:p>
              <a:pPr fontAlgn="auto">
                <a:lnSpc>
                  <a:spcPts val="3200"/>
                </a:lnSpc>
                <a:spcBef>
                  <a:spcPts val="0"/>
                </a:spcBef>
                <a:spcAft>
                  <a:spcPts val="0"/>
                </a:spcAft>
                <a:defRPr/>
              </a:pPr>
              <a:r>
                <a:rPr lang="en-US" altLang="zh-CN" sz="2400" b="1" dirty="0" smtClean="0"/>
                <a:t>Introduction</a:t>
              </a:r>
              <a:r>
                <a:rPr lang="en-US" altLang="zh-CN" sz="2400" b="1" dirty="0"/>
                <a:t>: </a:t>
              </a:r>
              <a:r>
                <a:rPr lang="en-US" altLang="zh-CN" sz="2400" dirty="0"/>
                <a:t>Thesis statement: Drivers convicted of drunk driving</a:t>
              </a:r>
            </a:p>
            <a:p>
              <a:pPr fontAlgn="auto">
                <a:lnSpc>
                  <a:spcPts val="3200"/>
                </a:lnSpc>
                <a:spcBef>
                  <a:spcPts val="0"/>
                </a:spcBef>
                <a:spcAft>
                  <a:spcPts val="0"/>
                </a:spcAft>
                <a:defRPr/>
              </a:pPr>
              <a:r>
                <a:rPr lang="en-US" altLang="zh-CN" sz="2400" dirty="0"/>
                <a:t>should be imprisoned on their first offense.</a:t>
              </a:r>
            </a:p>
            <a:p>
              <a:pPr fontAlgn="auto">
                <a:lnSpc>
                  <a:spcPts val="3200"/>
                </a:lnSpc>
                <a:spcBef>
                  <a:spcPts val="0"/>
                </a:spcBef>
                <a:spcAft>
                  <a:spcPts val="0"/>
                </a:spcAft>
                <a:defRPr/>
              </a:pPr>
              <a:r>
                <a:rPr lang="en-US" altLang="zh-CN" sz="2400" b="1" dirty="0"/>
                <a:t>Body:</a:t>
              </a:r>
            </a:p>
            <a:p>
              <a:pPr>
                <a:lnSpc>
                  <a:spcPts val="3200"/>
                </a:lnSpc>
              </a:pPr>
              <a:r>
                <a:rPr lang="en-US" altLang="zh-CN" sz="2400" dirty="0"/>
                <a:t>Argument 1: Imprisoning drunk drivers on their </a:t>
              </a:r>
              <a:r>
                <a:rPr lang="en-US" altLang="zh-CN" sz="2400" dirty="0" smtClean="0"/>
                <a:t>first offense </a:t>
              </a:r>
              <a:r>
                <a:rPr lang="en-US" altLang="zh-CN" sz="2400" dirty="0"/>
                <a:t>can save lives of innocent people.</a:t>
              </a:r>
            </a:p>
            <a:p>
              <a:pPr>
                <a:lnSpc>
                  <a:spcPts val="3200"/>
                </a:lnSpc>
              </a:pPr>
              <a:r>
                <a:rPr lang="en-US" altLang="zh-CN" sz="2400" dirty="0"/>
                <a:t>Argument 2: Imprisoning drunk drivers on their </a:t>
              </a:r>
              <a:r>
                <a:rPr lang="en-US" altLang="zh-CN" sz="2400" dirty="0" smtClean="0"/>
                <a:t>first offense </a:t>
              </a:r>
              <a:r>
                <a:rPr lang="en-US" altLang="zh-CN" sz="2400" dirty="0"/>
                <a:t>can prevent drunk drivers from </a:t>
              </a:r>
              <a:r>
                <a:rPr lang="en-US" altLang="zh-CN" sz="2400" dirty="0" smtClean="0"/>
                <a:t>committing the </a:t>
              </a:r>
              <a:r>
                <a:rPr lang="en-US" altLang="zh-CN" sz="2400" dirty="0"/>
                <a:t>crime again.</a:t>
              </a:r>
            </a:p>
            <a:p>
              <a:pPr>
                <a:lnSpc>
                  <a:spcPts val="3200"/>
                </a:lnSpc>
              </a:pPr>
              <a:r>
                <a:rPr lang="en-US" altLang="zh-CN" sz="2400" dirty="0"/>
                <a:t>Argument 3: Imprisoning drunk drivers on their </a:t>
              </a:r>
              <a:r>
                <a:rPr lang="en-US" altLang="zh-CN" sz="2400" dirty="0" smtClean="0"/>
                <a:t>first offense </a:t>
              </a:r>
              <a:r>
                <a:rPr lang="en-US" altLang="zh-CN" sz="2400" dirty="0"/>
                <a:t>will discourage other people from </a:t>
              </a:r>
              <a:r>
                <a:rPr lang="en-US" altLang="zh-CN" sz="2400" dirty="0" smtClean="0"/>
                <a:t>drunk driving</a:t>
              </a:r>
              <a:r>
                <a:rPr lang="en-US" altLang="zh-CN" sz="2400" dirty="0"/>
                <a:t>. </a:t>
              </a:r>
              <a:endParaRPr lang="en-US" altLang="zh-CN" sz="2400" dirty="0" smtClean="0"/>
            </a:p>
            <a:p>
              <a:pPr>
                <a:lnSpc>
                  <a:spcPts val="3200"/>
                </a:lnSpc>
              </a:pPr>
              <a:r>
                <a:rPr lang="en-US" altLang="zh-CN" sz="2400" b="1" dirty="0" smtClean="0"/>
                <a:t>Conclusion</a:t>
              </a:r>
              <a:r>
                <a:rPr lang="en-US" altLang="zh-CN" sz="2400" b="1" dirty="0"/>
                <a:t>: </a:t>
              </a:r>
              <a:r>
                <a:rPr lang="en-US" altLang="zh-CN" sz="2400" dirty="0"/>
                <a:t>Drunk driving is completely preventable if drunk</a:t>
              </a:r>
            </a:p>
            <a:p>
              <a:pPr>
                <a:lnSpc>
                  <a:spcPts val="3200"/>
                </a:lnSpc>
              </a:pPr>
              <a:r>
                <a:rPr lang="en-US" altLang="zh-CN" sz="2400" dirty="0"/>
                <a:t>drivers are harshly punished.</a:t>
              </a:r>
              <a:endParaRPr lang="zh-CN" altLang="en-US" sz="2400" dirty="0"/>
            </a:p>
          </p:txBody>
        </p:sp>
        <p:cxnSp>
          <p:nvCxnSpPr>
            <p:cNvPr id="10" name="直接连接符 9"/>
            <p:cNvCxnSpPr/>
            <p:nvPr/>
          </p:nvCxnSpPr>
          <p:spPr bwMode="auto">
            <a:xfrm>
              <a:off x="309593" y="1855803"/>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auto">
            <a:xfrm>
              <a:off x="309593" y="2214578"/>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a:off x="309593" y="2643204"/>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auto">
            <a:xfrm>
              <a:off x="309593" y="3071829"/>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309593" y="3500454"/>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309593" y="3929078"/>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309593" y="4286266"/>
              <a:ext cx="8620125" cy="1587"/>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309593" y="4714892"/>
              <a:ext cx="8620125" cy="1587"/>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309593" y="5072079"/>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auto">
            <a:xfrm>
              <a:off x="309593" y="5500704"/>
              <a:ext cx="8620125"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auto">
            <a:xfrm>
              <a:off x="309593" y="5857892"/>
              <a:ext cx="8620125" cy="1587"/>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0" y="-27384"/>
            <a:ext cx="3780004" cy="1152526"/>
            <a:chOff x="0" y="-26988"/>
            <a:chExt cx="3780004" cy="1152526"/>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 name="TextBox 24"/>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196975"/>
            <a:ext cx="703738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may adopt the following expressions.</a:t>
            </a:r>
            <a:endParaRPr lang="zh-CN" altLang="en-US" sz="2600" b="1" i="1" kern="0" dirty="0">
              <a:solidFill>
                <a:schemeClr val="accent6">
                  <a:lumMod val="50000"/>
                </a:schemeClr>
              </a:solidFill>
              <a:latin typeface="+mn-lt"/>
              <a:ea typeface="+mn-ea"/>
            </a:endParaRPr>
          </a:p>
        </p:txBody>
      </p:sp>
      <p:sp>
        <p:nvSpPr>
          <p:cNvPr id="22" name="矩形 21"/>
          <p:cNvSpPr>
            <a:spLocks noChangeArrowheads="1"/>
          </p:cNvSpPr>
          <p:nvPr/>
        </p:nvSpPr>
        <p:spPr bwMode="auto">
          <a:xfrm>
            <a:off x="339725" y="2427288"/>
            <a:ext cx="7375525" cy="3144837"/>
          </a:xfrm>
          <a:prstGeom prst="rect">
            <a:avLst/>
          </a:prstGeom>
          <a:noFill/>
          <a:ln w="9525">
            <a:noFill/>
            <a:miter lim="800000"/>
            <a:headEnd/>
            <a:tailEnd/>
          </a:ln>
        </p:spPr>
        <p:txBody>
          <a:bodyPr>
            <a:spAutoFit/>
          </a:bodyPr>
          <a:lstStyle/>
          <a:p>
            <a:pPr>
              <a:lnSpc>
                <a:spcPts val="3400"/>
              </a:lnSpc>
              <a:buFont typeface="Arial" pitchFamily="34" charset="0"/>
              <a:buChar char="•"/>
            </a:pPr>
            <a:r>
              <a:rPr lang="en-US" altLang="zh-CN" sz="2400" dirty="0">
                <a:latin typeface="Helvetica"/>
              </a:rPr>
              <a:t>According to the statistics;</a:t>
            </a:r>
            <a:endParaRPr lang="zh-CN" altLang="en-US" sz="2400" dirty="0">
              <a:latin typeface="Helvetica"/>
            </a:endParaRPr>
          </a:p>
          <a:p>
            <a:pPr>
              <a:lnSpc>
                <a:spcPts val="3400"/>
              </a:lnSpc>
              <a:buFont typeface="Arial" pitchFamily="34" charset="0"/>
              <a:buChar char="•"/>
            </a:pPr>
            <a:r>
              <a:rPr lang="en-US" altLang="zh-CN" sz="2400" dirty="0">
                <a:latin typeface="Helvetica"/>
              </a:rPr>
              <a:t>As shown in a study;</a:t>
            </a:r>
            <a:endParaRPr lang="zh-CN" altLang="en-US" sz="2400" dirty="0">
              <a:latin typeface="Helvetica"/>
            </a:endParaRPr>
          </a:p>
          <a:p>
            <a:pPr>
              <a:lnSpc>
                <a:spcPts val="3400"/>
              </a:lnSpc>
              <a:buFont typeface="Arial" pitchFamily="34" charset="0"/>
              <a:buChar char="•"/>
            </a:pPr>
            <a:r>
              <a:rPr lang="en-US" altLang="zh-CN" sz="2400" dirty="0">
                <a:latin typeface="Helvetica"/>
              </a:rPr>
              <a:t>To imprison drunk drivers on … ; </a:t>
            </a:r>
            <a:endParaRPr lang="zh-CN" altLang="en-US" sz="2400" dirty="0">
              <a:latin typeface="Helvetica"/>
            </a:endParaRPr>
          </a:p>
          <a:p>
            <a:pPr>
              <a:lnSpc>
                <a:spcPts val="3400"/>
              </a:lnSpc>
              <a:buFont typeface="Arial" pitchFamily="34" charset="0"/>
              <a:buChar char="•"/>
            </a:pPr>
            <a:r>
              <a:rPr lang="en-US" altLang="zh-CN" sz="2400" dirty="0">
                <a:latin typeface="Helvetica"/>
              </a:rPr>
              <a:t>To result in road accidents, injuries and deaths; </a:t>
            </a:r>
            <a:endParaRPr lang="zh-CN" altLang="en-US" sz="2400" dirty="0">
              <a:latin typeface="Helvetica"/>
            </a:endParaRPr>
          </a:p>
          <a:p>
            <a:pPr>
              <a:lnSpc>
                <a:spcPts val="3400"/>
              </a:lnSpc>
              <a:buFont typeface="Arial" pitchFamily="34" charset="0"/>
              <a:buChar char="•"/>
            </a:pPr>
            <a:r>
              <a:rPr lang="en-US" altLang="zh-CN" sz="2400" dirty="0">
                <a:latin typeface="Helvetica"/>
              </a:rPr>
              <a:t>Therefore, to save more innocent people </a:t>
            </a:r>
            <a:r>
              <a:rPr lang="en-US" altLang="zh-CN" sz="2400" dirty="0" smtClean="0">
                <a:latin typeface="Helvetica"/>
              </a:rPr>
              <a:t>from …; </a:t>
            </a:r>
            <a:endParaRPr lang="zh-CN" altLang="en-US" sz="2400" dirty="0">
              <a:latin typeface="Helvetica"/>
            </a:endParaRPr>
          </a:p>
          <a:p>
            <a:pPr>
              <a:lnSpc>
                <a:spcPts val="3400"/>
              </a:lnSpc>
              <a:buFont typeface="Arial" pitchFamily="34" charset="0"/>
              <a:buChar char="•"/>
            </a:pPr>
            <a:r>
              <a:rPr lang="en-US" altLang="zh-CN" sz="2400" dirty="0">
                <a:latin typeface="Helvetica"/>
              </a:rPr>
              <a:t>To be a big shock for those who are likely to </a:t>
            </a:r>
            <a:r>
              <a:rPr lang="en-US" altLang="zh-CN" sz="2400" dirty="0" smtClean="0">
                <a:latin typeface="Helvetica"/>
              </a:rPr>
              <a:t>do …; </a:t>
            </a:r>
            <a:endParaRPr lang="zh-CN" altLang="en-US" sz="2400" dirty="0">
              <a:latin typeface="Helvetica"/>
            </a:endParaRPr>
          </a:p>
          <a:p>
            <a:pPr>
              <a:lnSpc>
                <a:spcPts val="3400"/>
              </a:lnSpc>
              <a:buFont typeface="Arial" pitchFamily="34" charset="0"/>
              <a:buChar char="•"/>
            </a:pPr>
            <a:r>
              <a:rPr lang="en-US" altLang="zh-CN" sz="2400" dirty="0">
                <a:latin typeface="Helvetica"/>
              </a:rPr>
              <a:t>Drunk driving is a serious crime but </a:t>
            </a:r>
            <a:r>
              <a:rPr lang="en-US" altLang="zh-CN" sz="2400" dirty="0" smtClean="0">
                <a:latin typeface="Helvetica"/>
              </a:rPr>
              <a:t>… </a:t>
            </a:r>
            <a:endParaRPr lang="zh-CN" altLang="en-US" sz="2400" dirty="0">
              <a:latin typeface="Helvetica"/>
            </a:endParaRPr>
          </a:p>
        </p:txBody>
      </p:sp>
      <p:sp>
        <p:nvSpPr>
          <p:cNvPr id="17" name="圆角矩形 16"/>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8" name="组合 7"/>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extLst>
      <p:ext uri="{BB962C8B-B14F-4D97-AF65-F5344CB8AC3E}">
        <p14:creationId xmlns:p14="http://schemas.microsoft.com/office/powerpoint/2010/main" xmlns="" val="17600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714480" y="1556792"/>
            <a:ext cx="5518506"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8310" name="TextBox 13"/>
          <p:cNvSpPr txBox="1">
            <a:spLocks noChangeArrowheads="1"/>
          </p:cNvSpPr>
          <p:nvPr/>
        </p:nvSpPr>
        <p:spPr bwMode="auto">
          <a:xfrm>
            <a:off x="2000250" y="1928813"/>
            <a:ext cx="5143500" cy="2031325"/>
          </a:xfrm>
          <a:prstGeom prst="rect">
            <a:avLst/>
          </a:prstGeom>
          <a:noFill/>
          <a:ln w="9525">
            <a:noFill/>
            <a:miter lim="800000"/>
            <a:headEnd/>
            <a:tailEnd/>
          </a:ln>
        </p:spPr>
        <p:txBody>
          <a:bodyPr>
            <a:spAutoFit/>
          </a:bodyPr>
          <a:lstStyle/>
          <a:p>
            <a:pPr algn="just">
              <a:lnSpc>
                <a:spcPct val="150000"/>
              </a:lnSpc>
            </a:pPr>
            <a:r>
              <a:rPr lang="en-US" altLang="zh-CN" sz="2800" b="1" dirty="0">
                <a:solidFill>
                  <a:srgbClr val="FF6600"/>
                </a:solidFill>
                <a:latin typeface="Helvetica"/>
                <a:ea typeface="Cambria Math" pitchFamily="18" charset="0"/>
                <a:cs typeface="Arial" pitchFamily="34" charset="0"/>
              </a:rPr>
              <a:t>More topics:</a:t>
            </a:r>
            <a:endParaRPr lang="en-US" altLang="zh-CN" sz="2800" dirty="0">
              <a:latin typeface="Helvetica"/>
              <a:ea typeface="Cambria Math" pitchFamily="18" charset="0"/>
              <a:cs typeface="Arial" pitchFamily="34" charset="0"/>
            </a:endParaRPr>
          </a:p>
          <a:p>
            <a:r>
              <a:rPr lang="en-US" altLang="zh-CN" sz="2800" dirty="0">
                <a:latin typeface="Helvetica"/>
                <a:ea typeface="Cambria Math" pitchFamily="18" charset="0"/>
                <a:cs typeface="Arial" pitchFamily="34" charset="0"/>
              </a:rPr>
              <a:t>• </a:t>
            </a:r>
            <a:r>
              <a:rPr lang="en-US" altLang="zh-CN" sz="2800" dirty="0" smtClean="0">
                <a:latin typeface="Helvetica"/>
                <a:ea typeface="Cambria Math" pitchFamily="18" charset="0"/>
                <a:cs typeface="Arial" pitchFamily="34" charset="0"/>
              </a:rPr>
              <a:t>Should </a:t>
            </a:r>
            <a:r>
              <a:rPr lang="en-US" altLang="zh-CN" sz="2800" dirty="0">
                <a:latin typeface="Helvetica"/>
                <a:ea typeface="Cambria Math" pitchFamily="18" charset="0"/>
                <a:cs typeface="Arial" pitchFamily="34" charset="0"/>
              </a:rPr>
              <a:t>girls ask boys out?</a:t>
            </a:r>
          </a:p>
          <a:p>
            <a:r>
              <a:rPr lang="en-US" altLang="zh-CN" sz="2800" dirty="0">
                <a:latin typeface="Helvetica"/>
                <a:ea typeface="Cambria Math" pitchFamily="18" charset="0"/>
                <a:cs typeface="Arial" pitchFamily="34" charset="0"/>
              </a:rPr>
              <a:t>• Should animals be used for </a:t>
            </a:r>
            <a:r>
              <a:rPr lang="en-US" altLang="zh-CN" sz="2800" dirty="0" smtClean="0">
                <a:latin typeface="Helvetica"/>
                <a:ea typeface="Cambria Math" pitchFamily="18" charset="0"/>
                <a:cs typeface="Arial" pitchFamily="34" charset="0"/>
              </a:rPr>
              <a:t> </a:t>
            </a:r>
          </a:p>
          <a:p>
            <a:r>
              <a:rPr lang="en-US" altLang="zh-CN" sz="2800" dirty="0">
                <a:latin typeface="Helvetica"/>
                <a:ea typeface="Cambria Math" pitchFamily="18" charset="0"/>
                <a:cs typeface="Arial" pitchFamily="34" charset="0"/>
              </a:rPr>
              <a:t> </a:t>
            </a:r>
            <a:r>
              <a:rPr lang="en-US" altLang="zh-CN" sz="2800" dirty="0" smtClean="0">
                <a:latin typeface="Helvetica"/>
                <a:ea typeface="Cambria Math" pitchFamily="18" charset="0"/>
                <a:cs typeface="Arial" pitchFamily="34" charset="0"/>
              </a:rPr>
              <a:t>  research</a:t>
            </a:r>
            <a:r>
              <a:rPr lang="en-US" altLang="zh-CN" sz="2800" dirty="0">
                <a:latin typeface="Helvetica"/>
                <a:ea typeface="Cambria Math" pitchFamily="18" charset="0"/>
                <a:cs typeface="Arial" pitchFamily="34" charset="0"/>
              </a:rPr>
              <a:t>?</a:t>
            </a:r>
          </a:p>
        </p:txBody>
      </p:sp>
      <p:pic>
        <p:nvPicPr>
          <p:cNvPr id="98311"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7" name="组合 6"/>
          <p:cNvGrpSpPr/>
          <p:nvPr/>
        </p:nvGrpSpPr>
        <p:grpSpPr>
          <a:xfrm>
            <a:off x="0" y="-27384"/>
            <a:ext cx="3780004" cy="1152526"/>
            <a:chOff x="0" y="-26988"/>
            <a:chExt cx="3780004" cy="1152526"/>
          </a:xfrm>
        </p:grpSpPr>
        <p:pic>
          <p:nvPicPr>
            <p:cNvPr id="9"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0800000">
              <a:off x="0" y="-26988"/>
              <a:ext cx="3780004" cy="1152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214282" y="466999"/>
              <a:ext cx="2864798" cy="430887"/>
            </a:xfrm>
            <a:prstGeom prst="rect">
              <a:avLst/>
            </a:prstGeom>
            <a:noFill/>
          </p:spPr>
          <p:txBody>
            <a:bodyPr wrap="square" rtlCol="0">
              <a:spAutoFit/>
            </a:bodyPr>
            <a:lstStyle/>
            <a:p>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Essay writing     </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38" y="2643188"/>
            <a:ext cx="5500687" cy="216058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457200" indent="-457200" eaLnBrk="0" fontAlgn="auto" hangingPunct="0">
              <a:lnSpc>
                <a:spcPct val="120000"/>
              </a:lnSpc>
              <a:spcBef>
                <a:spcPts val="0"/>
              </a:spcBef>
              <a:spcAft>
                <a:spcPts val="0"/>
              </a:spcAft>
              <a:defRPr/>
            </a:pPr>
            <a:r>
              <a:rPr lang="en-US" altLang="zh-CN" sz="2800" b="1" dirty="0">
                <a:solidFill>
                  <a:srgbClr val="FF6600"/>
                </a:solidFill>
                <a:latin typeface="Helvetica" pitchFamily="34" charset="0"/>
                <a:ea typeface="Cambria Math" pitchFamily="18" charset="0"/>
                <a:cs typeface="Arial" pitchFamily="34" charset="0"/>
              </a:rPr>
              <a:t>    Translate a paragraph based on a summary of the text by using the expressions from the text.</a:t>
            </a:r>
          </a:p>
        </p:txBody>
      </p:sp>
      <p:grpSp>
        <p:nvGrpSpPr>
          <p:cNvPr id="6" name="组合 5"/>
          <p:cNvGrpSpPr>
            <a:grpSpLocks/>
          </p:cNvGrpSpPr>
          <p:nvPr/>
        </p:nvGrpSpPr>
        <p:grpSpPr bwMode="auto">
          <a:xfrm>
            <a:off x="0" y="44226"/>
            <a:ext cx="4379913" cy="1152526"/>
            <a:chOff x="-33" y="-27383"/>
            <a:chExt cx="4379963" cy="1152127"/>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Paragraph translation</a:t>
              </a:r>
            </a:p>
          </p:txBody>
        </p:sp>
      </p:grpSp>
      <p:pic>
        <p:nvPicPr>
          <p:cNvPr id="10" name="Picture 2" descr="E:\新视野\400_F_63459409_WrqNQgC3su8SnXaNEvGVxZu46Q44OFck.jpg"/>
          <p:cNvPicPr>
            <a:picLocks noChangeAspect="1" noChangeArrowheads="1"/>
          </p:cNvPicPr>
          <p:nvPr/>
        </p:nvPicPr>
        <p:blipFill>
          <a:blip r:embed="rId4" cstate="print"/>
          <a:stretch>
            <a:fillRect/>
          </a:stretch>
        </p:blipFill>
        <p:spPr bwMode="auto">
          <a:xfrm>
            <a:off x="5508625" y="1316704"/>
            <a:ext cx="3635375" cy="54676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3" cstate="print"/>
          <a:srcRect/>
          <a:stretch>
            <a:fillRect/>
          </a:stretch>
        </p:blipFill>
        <p:spPr bwMode="auto">
          <a:xfrm>
            <a:off x="71469" y="1014452"/>
            <a:ext cx="9001125" cy="5200630"/>
          </a:xfrm>
          <a:prstGeom prst="rect">
            <a:avLst/>
          </a:prstGeom>
          <a:noFill/>
          <a:ln w="9525">
            <a:noFill/>
            <a:miter lim="800000"/>
            <a:headEnd/>
            <a:tailEnd/>
          </a:ln>
        </p:spPr>
      </p:pic>
      <p:sp>
        <p:nvSpPr>
          <p:cNvPr id="105475" name="TextBox 18"/>
          <p:cNvSpPr txBox="1">
            <a:spLocks noChangeArrowheads="1"/>
          </p:cNvSpPr>
          <p:nvPr/>
        </p:nvSpPr>
        <p:spPr bwMode="auto">
          <a:xfrm>
            <a:off x="409575" y="1690688"/>
            <a:ext cx="4591050" cy="3970318"/>
          </a:xfrm>
          <a:prstGeom prst="rect">
            <a:avLst/>
          </a:prstGeom>
          <a:noFill/>
          <a:ln w="9525">
            <a:noFill/>
            <a:miter lim="800000"/>
            <a:headEnd/>
            <a:tailEnd/>
          </a:ln>
        </p:spPr>
        <p:txBody>
          <a:bodyPr>
            <a:spAutoFit/>
          </a:bodyPr>
          <a:lstStyle/>
          <a:p>
            <a:pPr indent="133350" algn="just" eaLnBrk="0" hangingPunct="0">
              <a:lnSpc>
                <a:spcPct val="150000"/>
              </a:lnSpc>
            </a:pPr>
            <a:r>
              <a:rPr lang="zh-CN" altLang="en-US" sz="2400" dirty="0" smtClean="0">
                <a:latin typeface="华文楷体" pitchFamily="2" charset="-122"/>
                <a:ea typeface="华文楷体" pitchFamily="2" charset="-122"/>
                <a:cs typeface="Arial" pitchFamily="34" charset="0"/>
              </a:rPr>
              <a:t>     很多西方父母</a:t>
            </a:r>
            <a:r>
              <a:rPr lang="zh-CN" altLang="en-US" sz="2400" b="1" dirty="0" smtClean="0">
                <a:solidFill>
                  <a:srgbClr val="FF6600"/>
                </a:solidFill>
                <a:latin typeface="华文楷体" pitchFamily="2" charset="-122"/>
                <a:ea typeface="华文楷体" pitchFamily="2" charset="-122"/>
                <a:cs typeface="Arial" pitchFamily="34" charset="0"/>
              </a:rPr>
              <a:t>想知道</a:t>
            </a:r>
            <a:r>
              <a:rPr lang="zh-CN" altLang="en-US" sz="2400" dirty="0" smtClean="0">
                <a:latin typeface="华文楷体" pitchFamily="2" charset="-122"/>
                <a:ea typeface="华文楷体" pitchFamily="2" charset="-122"/>
                <a:cs typeface="Arial" pitchFamily="34" charset="0"/>
              </a:rPr>
              <a:t>，为什么中国父母能养育出那么多天分极佳的孩子。事实是，中国父母的做法，对</a:t>
            </a:r>
            <a:r>
              <a:rPr lang="zh-CN" altLang="en-US" sz="2400" b="1" dirty="0" smtClean="0">
                <a:solidFill>
                  <a:srgbClr val="FF6600"/>
                </a:solidFill>
                <a:latin typeface="华文楷体" pitchFamily="2" charset="-122"/>
                <a:ea typeface="华文楷体" pitchFamily="2" charset="-122"/>
                <a:cs typeface="Arial" pitchFamily="34" charset="0"/>
              </a:rPr>
              <a:t>固执己见的</a:t>
            </a:r>
            <a:r>
              <a:rPr lang="zh-CN" altLang="en-US" sz="2400" dirty="0" smtClean="0">
                <a:latin typeface="华文楷体" pitchFamily="2" charset="-122"/>
                <a:ea typeface="华文楷体" pitchFamily="2" charset="-122"/>
                <a:cs typeface="Arial" pitchFamily="34" charset="0"/>
              </a:rPr>
              <a:t>西方人来说，</a:t>
            </a:r>
            <a:r>
              <a:rPr lang="zh-CN" altLang="en-US" sz="2400" b="1" dirty="0" smtClean="0">
                <a:solidFill>
                  <a:srgbClr val="FF6600"/>
                </a:solidFill>
                <a:latin typeface="华文楷体" pitchFamily="2" charset="-122"/>
                <a:ea typeface="华文楷体" pitchFamily="2" charset="-122"/>
                <a:cs typeface="Arial" pitchFamily="34" charset="0"/>
              </a:rPr>
              <a:t>令人愤慨</a:t>
            </a:r>
            <a:r>
              <a:rPr lang="zh-CN" altLang="en-US" sz="2400" dirty="0" smtClean="0">
                <a:latin typeface="华文楷体" pitchFamily="2" charset="-122"/>
                <a:ea typeface="华文楷体" pitchFamily="2" charset="-122"/>
                <a:cs typeface="Arial" pitchFamily="34" charset="0"/>
              </a:rPr>
              <a:t>，难以想象，甚至是违法的。中西方的父母之间存在三种</a:t>
            </a:r>
            <a:r>
              <a:rPr lang="zh-CN" altLang="en-US" sz="2400" b="1" dirty="0" smtClean="0">
                <a:solidFill>
                  <a:srgbClr val="FF6600"/>
                </a:solidFill>
                <a:latin typeface="华文楷体" pitchFamily="2" charset="-122"/>
                <a:ea typeface="华文楷体" pitchFamily="2" charset="-122"/>
                <a:cs typeface="Arial" pitchFamily="34" charset="0"/>
              </a:rPr>
              <a:t>意识形态上的</a:t>
            </a:r>
            <a:r>
              <a:rPr lang="zh-CN" altLang="en-US" sz="2400" dirty="0" smtClean="0">
                <a:latin typeface="华文楷体" pitchFamily="2" charset="-122"/>
                <a:ea typeface="华文楷体" pitchFamily="2" charset="-122"/>
                <a:cs typeface="Arial" pitchFamily="34" charset="0"/>
              </a:rPr>
              <a:t>差异。</a:t>
            </a:r>
            <a:endParaRPr lang="zh-CN" altLang="en-US" sz="2400" dirty="0">
              <a:latin typeface="华文楷体" pitchFamily="2" charset="-122"/>
              <a:ea typeface="华文楷体" pitchFamily="2" charset="-122"/>
              <a:cs typeface="Arial" pitchFamily="34" charset="0"/>
            </a:endParaRPr>
          </a:p>
        </p:txBody>
      </p:sp>
      <p:sp>
        <p:nvSpPr>
          <p:cNvPr id="2" name="线形标注 2(带强调线) 1"/>
          <p:cNvSpPr/>
          <p:nvPr/>
        </p:nvSpPr>
        <p:spPr>
          <a:xfrm rot="10800000">
            <a:off x="3057552" y="2311710"/>
            <a:ext cx="800068" cy="45719"/>
          </a:xfrm>
          <a:prstGeom prst="accentCallout2">
            <a:avLst>
              <a:gd name="adj1" fmla="val 18750"/>
              <a:gd name="adj2" fmla="val -8333"/>
              <a:gd name="adj3" fmla="val 18750"/>
              <a:gd name="adj4" fmla="val -16667"/>
              <a:gd name="adj5" fmla="val 1074551"/>
              <a:gd name="adj6" fmla="val -20703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线形标注 2(带强调线) 13"/>
          <p:cNvSpPr/>
          <p:nvPr/>
        </p:nvSpPr>
        <p:spPr>
          <a:xfrm rot="10800000" flipV="1">
            <a:off x="1428729" y="5589588"/>
            <a:ext cx="1790700" cy="46037"/>
          </a:xfrm>
          <a:prstGeom prst="accentCallout2">
            <a:avLst>
              <a:gd name="adj1" fmla="val 18750"/>
              <a:gd name="adj2" fmla="val -8333"/>
              <a:gd name="adj3" fmla="val 54219"/>
              <a:gd name="adj4" fmla="val -11196"/>
              <a:gd name="adj5" fmla="val -1474823"/>
              <a:gd name="adj6" fmla="val -11135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470563" y="1571612"/>
            <a:ext cx="1816081" cy="430213"/>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baffle</a:t>
            </a:r>
            <a:endParaRPr lang="zh-CN" altLang="en-US" sz="2100" b="1" dirty="0">
              <a:solidFill>
                <a:srgbClr val="FF6600"/>
              </a:solidFill>
              <a:latin typeface="Calibri" pitchFamily="34" charset="0"/>
            </a:endParaRPr>
          </a:p>
        </p:txBody>
      </p:sp>
      <p:sp>
        <p:nvSpPr>
          <p:cNvPr id="17" name="TextBox 16"/>
          <p:cNvSpPr txBox="1">
            <a:spLocks noChangeArrowheads="1"/>
          </p:cNvSpPr>
          <p:nvPr/>
        </p:nvSpPr>
        <p:spPr bwMode="auto">
          <a:xfrm>
            <a:off x="5218132" y="4572008"/>
            <a:ext cx="1782760" cy="415498"/>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ideological</a:t>
            </a:r>
            <a:endParaRPr lang="zh-CN" altLang="en-US" sz="2100" b="1" dirty="0">
              <a:solidFill>
                <a:srgbClr val="FF6600"/>
              </a:solidFill>
              <a:latin typeface="Calibri" pitchFamily="34" charset="0"/>
            </a:endParaRPr>
          </a:p>
        </p:txBody>
      </p:sp>
      <p:sp>
        <p:nvSpPr>
          <p:cNvPr id="13" name="线形标注 2(带强调线) 12"/>
          <p:cNvSpPr/>
          <p:nvPr/>
        </p:nvSpPr>
        <p:spPr>
          <a:xfrm rot="10800000">
            <a:off x="2143108" y="3883029"/>
            <a:ext cx="1454194" cy="46037"/>
          </a:xfrm>
          <a:prstGeom prst="accentCallout2">
            <a:avLst>
              <a:gd name="adj1" fmla="val 18750"/>
              <a:gd name="adj2" fmla="val -8333"/>
              <a:gd name="adj3" fmla="val 54219"/>
              <a:gd name="adj4" fmla="val -947"/>
              <a:gd name="adj5" fmla="val 2202855"/>
              <a:gd name="adj6" fmla="val -13891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1115616" y="4500570"/>
            <a:ext cx="1384682" cy="45719"/>
          </a:xfrm>
          <a:prstGeom prst="accentCallout2">
            <a:avLst>
              <a:gd name="adj1" fmla="val 18750"/>
              <a:gd name="adj2" fmla="val -8333"/>
              <a:gd name="adj3" fmla="val 18750"/>
              <a:gd name="adj4" fmla="val -16667"/>
              <a:gd name="adj5" fmla="val -1476406"/>
              <a:gd name="adj6" fmla="val -23885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19"/>
          <p:cNvSpPr txBox="1">
            <a:spLocks noChangeArrowheads="1"/>
          </p:cNvSpPr>
          <p:nvPr/>
        </p:nvSpPr>
        <p:spPr bwMode="auto">
          <a:xfrm>
            <a:off x="5256233" y="2581454"/>
            <a:ext cx="1601783" cy="415498"/>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opinionated </a:t>
            </a:r>
            <a:endParaRPr lang="zh-CN" altLang="en-US" sz="2100" b="1" dirty="0" smtClean="0">
              <a:solidFill>
                <a:srgbClr val="FF6600"/>
              </a:solidFill>
              <a:latin typeface="Calibri" pitchFamily="34" charset="0"/>
            </a:endParaRPr>
          </a:p>
        </p:txBody>
      </p:sp>
      <p:sp>
        <p:nvSpPr>
          <p:cNvPr id="21" name="TextBox 20"/>
          <p:cNvSpPr txBox="1">
            <a:spLocks noChangeArrowheads="1"/>
          </p:cNvSpPr>
          <p:nvPr/>
        </p:nvSpPr>
        <p:spPr bwMode="auto">
          <a:xfrm>
            <a:off x="5340374" y="3482424"/>
            <a:ext cx="1517642" cy="738664"/>
          </a:xfrm>
          <a:prstGeom prst="rect">
            <a:avLst/>
          </a:prstGeom>
          <a:noFill/>
          <a:ln w="9525">
            <a:noFill/>
            <a:miter lim="800000"/>
            <a:headEnd/>
            <a:tailEnd/>
          </a:ln>
        </p:spPr>
        <p:txBody>
          <a:bodyPr wrap="square">
            <a:spAutoFit/>
          </a:bodyPr>
          <a:lstStyle/>
          <a:p>
            <a:r>
              <a:rPr lang="en-US" altLang="zh-CN" sz="2100" b="1" dirty="0" smtClean="0">
                <a:solidFill>
                  <a:srgbClr val="FF6600"/>
                </a:solidFill>
                <a:latin typeface="Calibri" pitchFamily="34" charset="0"/>
              </a:rPr>
              <a:t>provocative</a:t>
            </a:r>
            <a:endParaRPr lang="zh-CN" altLang="en-US" sz="2100" b="1" dirty="0" smtClean="0">
              <a:solidFill>
                <a:srgbClr val="FF6600"/>
              </a:solidFill>
              <a:latin typeface="Calibri" pitchFamily="34" charset="0"/>
            </a:endParaRPr>
          </a:p>
          <a:p>
            <a:endParaRPr lang="zh-CN" altLang="en-US" sz="2100" b="1" dirty="0">
              <a:solidFill>
                <a:srgbClr val="FF6600"/>
              </a:solidFill>
              <a:latin typeface="Calibri" pitchFamily="34" charset="0"/>
            </a:endParaRPr>
          </a:p>
        </p:txBody>
      </p:sp>
      <p:sp>
        <p:nvSpPr>
          <p:cNvPr id="24" name="右箭头 23">
            <a:hlinkClick r:id="" action="ppaction://hlinkshowjump?jump=nextslide"/>
          </p:cNvPr>
          <p:cNvSpPr/>
          <p:nvPr/>
        </p:nvSpPr>
        <p:spPr>
          <a:xfrm>
            <a:off x="2986114"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6" name="组合 15"/>
          <p:cNvGrpSpPr>
            <a:grpSpLocks/>
          </p:cNvGrpSpPr>
          <p:nvPr/>
        </p:nvGrpSpPr>
        <p:grpSpPr bwMode="auto">
          <a:xfrm>
            <a:off x="0" y="44226"/>
            <a:ext cx="4379913" cy="1152526"/>
            <a:chOff x="-33" y="-27383"/>
            <a:chExt cx="4379963" cy="1152127"/>
          </a:xfrm>
        </p:grpSpPr>
        <p:pic>
          <p:nvPicPr>
            <p:cNvPr id="18"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Paragraph translation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grpId="2"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2" animBg="1"/>
      <p:bldP spid="3" grpId="0"/>
      <p:bldP spid="17" grpId="0"/>
      <p:bldP spid="13" grpId="0" animBg="1"/>
      <p:bldP spid="15"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6"/>
          <p:cNvGrpSpPr>
            <a:grpSpLocks/>
          </p:cNvGrpSpPr>
          <p:nvPr/>
        </p:nvGrpSpPr>
        <p:grpSpPr bwMode="auto">
          <a:xfrm>
            <a:off x="388938" y="1285860"/>
            <a:ext cx="8454967" cy="5354653"/>
            <a:chOff x="388910" y="1285252"/>
            <a:chExt cx="8455025" cy="4715516"/>
          </a:xfrm>
        </p:grpSpPr>
        <p:pic>
          <p:nvPicPr>
            <p:cNvPr id="11270" name="Picture 1" descr="H:\2015年修改\图片3.jpg"/>
            <p:cNvPicPr>
              <a:picLocks noChangeAspect="1" noChangeArrowheads="1"/>
            </p:cNvPicPr>
            <p:nvPr/>
          </p:nvPicPr>
          <p:blipFill>
            <a:blip r:embed="rId3" cstate="print"/>
            <a:srcRect/>
            <a:stretch>
              <a:fillRect/>
            </a:stretch>
          </p:blipFill>
          <p:spPr bwMode="auto">
            <a:xfrm>
              <a:off x="388910" y="2184418"/>
              <a:ext cx="8455025" cy="3816350"/>
            </a:xfrm>
            <a:prstGeom prst="rect">
              <a:avLst/>
            </a:prstGeom>
            <a:noFill/>
            <a:ln w="9525">
              <a:noFill/>
              <a:miter lim="800000"/>
              <a:headEnd/>
              <a:tailEnd/>
            </a:ln>
          </p:spPr>
        </p:pic>
        <p:sp>
          <p:nvSpPr>
            <p:cNvPr id="11271" name="TextBox 22"/>
            <p:cNvSpPr txBox="1">
              <a:spLocks noChangeArrowheads="1"/>
            </p:cNvSpPr>
            <p:nvPr/>
          </p:nvSpPr>
          <p:spPr bwMode="auto">
            <a:xfrm>
              <a:off x="467517" y="1285252"/>
              <a:ext cx="8072462" cy="1057056"/>
            </a:xfrm>
            <a:prstGeom prst="rect">
              <a:avLst/>
            </a:prstGeom>
            <a:noFill/>
            <a:ln w="9525">
              <a:noFill/>
              <a:miter lim="800000"/>
              <a:headEnd/>
              <a:tailEnd/>
            </a:ln>
          </p:spPr>
          <p:txBody>
            <a:bodyPr>
              <a:spAutoFit/>
            </a:bodyPr>
            <a:lstStyle/>
            <a:p>
              <a:pPr marL="355600" indent="-355600"/>
              <a:r>
                <a:rPr lang="en-US" altLang="zh-CN" sz="2400" dirty="0">
                  <a:latin typeface="Helvetica"/>
                  <a:ea typeface="Cambria Math" pitchFamily="18" charset="0"/>
                  <a:cs typeface="Arial" pitchFamily="34" charset="0"/>
                </a:rPr>
                <a:t>2. </a:t>
              </a:r>
              <a:r>
                <a:rPr lang="en-US" altLang="zh-CN" sz="2400" dirty="0" smtClean="0">
                  <a:latin typeface="Helvetica"/>
                  <a:ea typeface="Cambria Math" pitchFamily="18" charset="0"/>
                  <a:cs typeface="Arial" pitchFamily="34" charset="0"/>
                </a:rPr>
                <a:t>Have you ever hated your parents when they forced you to do something you disliked but which later proved to be worthy of your efforts?</a:t>
              </a:r>
              <a:endParaRPr lang="zh-CN" altLang="en-US" sz="2400" dirty="0">
                <a:latin typeface="Helvetica"/>
                <a:ea typeface="Cambria Math" pitchFamily="18" charset="0"/>
                <a:cs typeface="Arial" pitchFamily="34" charset="0"/>
              </a:endParaRPr>
            </a:p>
          </p:txBody>
        </p:sp>
      </p:grpSp>
      <p:sp>
        <p:nvSpPr>
          <p:cNvPr id="11" name="TextBox 10"/>
          <p:cNvSpPr txBox="1">
            <a:spLocks noChangeArrowheads="1"/>
          </p:cNvSpPr>
          <p:nvPr/>
        </p:nvSpPr>
        <p:spPr bwMode="auto">
          <a:xfrm>
            <a:off x="1285908" y="2428868"/>
            <a:ext cx="7929562" cy="4081117"/>
          </a:xfrm>
          <a:prstGeom prst="rect">
            <a:avLst/>
          </a:prstGeom>
          <a:noFill/>
          <a:ln w="9525">
            <a:noFill/>
            <a:miter lim="800000"/>
            <a:headEnd/>
            <a:tailEnd/>
          </a:ln>
        </p:spPr>
        <p:txBody>
          <a:bodyPr wrap="square">
            <a:spAutoFit/>
          </a:bodyPr>
          <a:lstStyle/>
          <a:p>
            <a:pPr marL="342900" indent="-342900" fontAlgn="auto">
              <a:lnSpc>
                <a:spcPct val="120000"/>
              </a:lnSpc>
              <a:spcBef>
                <a:spcPts val="0"/>
              </a:spcBef>
              <a:spcAft>
                <a:spcPts val="0"/>
              </a:spcAft>
              <a:defRPr/>
            </a:pPr>
            <a:r>
              <a:rPr lang="en-US" altLang="zh-CN" sz="2400" dirty="0">
                <a:latin typeface="Helvetica"/>
                <a:ea typeface="Cambria Math" pitchFamily="18" charset="0"/>
                <a:cs typeface="Arial" charset="0"/>
              </a:rPr>
              <a:t> </a:t>
            </a:r>
            <a:r>
              <a:rPr lang="en-US" altLang="zh-CN" sz="2400" dirty="0" smtClean="0">
                <a:latin typeface="Helvetica"/>
                <a:ea typeface="Cambria Math" pitchFamily="18" charset="0"/>
                <a:cs typeface="Arial" charset="0"/>
              </a:rPr>
              <a:t>   </a:t>
            </a:r>
          </a:p>
          <a:p>
            <a:pPr marL="342900" indent="-342900" fontAlgn="auto">
              <a:lnSpc>
                <a:spcPct val="120000"/>
              </a:lnSpc>
              <a:spcBef>
                <a:spcPts val="0"/>
              </a:spcBef>
              <a:spcAft>
                <a:spcPts val="0"/>
              </a:spcAft>
              <a:defRPr/>
            </a:pPr>
            <a:r>
              <a:rPr lang="en-US" altLang="zh-CN" sz="2400" dirty="0" smtClean="0">
                <a:latin typeface="Helvetica"/>
                <a:ea typeface="Cambria Math" pitchFamily="18" charset="0"/>
                <a:cs typeface="Arial" charset="0"/>
              </a:rPr>
              <a:t>   Yes.</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Force me to learn the Chinese calligraphy;</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Physically punished me because of my lack of </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defRPr/>
            </a:pPr>
            <a:r>
              <a:rPr lang="en-US" altLang="zh-CN" sz="2400" dirty="0" smtClean="0">
                <a:latin typeface="Helvetica"/>
                <a:ea typeface="Cambria Math" pitchFamily="18" charset="0"/>
                <a:cs typeface="Arial" charset="0"/>
              </a:rPr>
              <a:t>    self-discipline;</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Be all for my good;</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Better appreciate traditional culture;</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Foster patience and persistence;</a:t>
            </a:r>
            <a:endParaRPr lang="zh-CN" altLang="en-US" sz="2400" dirty="0" smtClean="0">
              <a:latin typeface="Helvetica"/>
              <a:ea typeface="Cambria Math" pitchFamily="18" charset="0"/>
              <a:cs typeface="Arial" charset="0"/>
            </a:endParaRPr>
          </a:p>
          <a:p>
            <a:pPr marL="342900" indent="-342900" fontAlgn="auto">
              <a:lnSpc>
                <a:spcPct val="120000"/>
              </a:lnSpc>
              <a:spcBef>
                <a:spcPts val="0"/>
              </a:spcBef>
              <a:spcAft>
                <a:spcPts val="0"/>
              </a:spcAft>
              <a:buFont typeface="Arial" pitchFamily="34" charset="0"/>
              <a:buChar char="•"/>
              <a:defRPr/>
            </a:pPr>
            <a:r>
              <a:rPr lang="en-US" altLang="zh-CN" sz="2400" dirty="0" smtClean="0">
                <a:latin typeface="Helvetica"/>
                <a:ea typeface="Cambria Math" pitchFamily="18" charset="0"/>
                <a:cs typeface="Arial" charset="0"/>
              </a:rPr>
              <a:t>Be forever grateful for their guidance.</a:t>
            </a:r>
            <a:endParaRPr lang="en-US" altLang="zh-CN" sz="2400" dirty="0">
              <a:latin typeface="Helvetica"/>
              <a:ea typeface="Cambria Math" pitchFamily="18" charset="0"/>
              <a:cs typeface="Arial" charset="0"/>
            </a:endParaRPr>
          </a:p>
        </p:txBody>
      </p:sp>
      <p:pic>
        <p:nvPicPr>
          <p:cNvPr id="8"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grpSp>
        <p:nvGrpSpPr>
          <p:cNvPr id="9" name="Group 14"/>
          <p:cNvGrpSpPr>
            <a:grpSpLocks/>
          </p:cNvGrpSpPr>
          <p:nvPr/>
        </p:nvGrpSpPr>
        <p:grpSpPr bwMode="auto">
          <a:xfrm>
            <a:off x="0" y="0"/>
            <a:ext cx="8834438" cy="1198563"/>
            <a:chOff x="0" y="0"/>
            <a:chExt cx="8834438" cy="1198563"/>
          </a:xfrm>
        </p:grpSpPr>
        <p:pic>
          <p:nvPicPr>
            <p:cNvPr id="10" name="Picture 9"/>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3348038" cy="1198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cs typeface="+mn-cs"/>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cs typeface="+mn-cs"/>
              </a:endParaRPr>
            </a:p>
          </p:txBody>
        </p:sp>
        <p:sp>
          <p:nvSpPr>
            <p:cNvPr id="13" name="矩形 10"/>
            <p:cNvSpPr>
              <a:spLocks noChangeArrowheads="1"/>
            </p:cNvSpPr>
            <p:nvPr/>
          </p:nvSpPr>
          <p:spPr bwMode="auto">
            <a:xfrm>
              <a:off x="3068638" y="427038"/>
              <a:ext cx="5765800" cy="52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30000"/>
                </a:lnSpc>
              </a:pPr>
              <a:r>
                <a:rPr lang="en-US" altLang="zh-CN" sz="2400" b="1">
                  <a:solidFill>
                    <a:srgbClr val="006600"/>
                  </a:solidFill>
                  <a:latin typeface="Helvetica" pitchFamily="2" charset="0"/>
                  <a:ea typeface="Helvetica Neue"/>
                  <a:cs typeface="Helvetica Neue"/>
                </a:rPr>
                <a:t>Short answer questions</a:t>
              </a:r>
              <a:endParaRPr lang="zh-CN" altLang="en-US" sz="2400" b="1">
                <a:solidFill>
                  <a:srgbClr val="006600"/>
                </a:solidFill>
                <a:latin typeface="Helvetica" pitchFamily="2"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3" cstate="print"/>
          <a:srcRect/>
          <a:stretch>
            <a:fillRect/>
          </a:stretch>
        </p:blipFill>
        <p:spPr bwMode="auto">
          <a:xfrm>
            <a:off x="0" y="1000108"/>
            <a:ext cx="9001125" cy="5181617"/>
          </a:xfrm>
          <a:prstGeom prst="rect">
            <a:avLst/>
          </a:prstGeom>
          <a:noFill/>
          <a:ln w="9525">
            <a:noFill/>
            <a:miter lim="800000"/>
            <a:headEnd/>
            <a:tailEnd/>
          </a:ln>
        </p:spPr>
      </p:pic>
      <p:sp>
        <p:nvSpPr>
          <p:cNvPr id="106499" name="TextBox 18"/>
          <p:cNvSpPr txBox="1">
            <a:spLocks noChangeArrowheads="1"/>
          </p:cNvSpPr>
          <p:nvPr/>
        </p:nvSpPr>
        <p:spPr bwMode="auto">
          <a:xfrm>
            <a:off x="214282" y="1714488"/>
            <a:ext cx="5214974" cy="3899081"/>
          </a:xfrm>
          <a:prstGeom prst="rect">
            <a:avLst/>
          </a:prstGeom>
          <a:noFill/>
          <a:ln w="9525">
            <a:noFill/>
            <a:miter lim="800000"/>
            <a:headEnd/>
            <a:tailEnd/>
          </a:ln>
        </p:spPr>
        <p:txBody>
          <a:bodyPr wrap="square">
            <a:spAutoFit/>
          </a:bodyPr>
          <a:lstStyle/>
          <a:p>
            <a:pPr eaLnBrk="0" hangingPunct="0">
              <a:lnSpc>
                <a:spcPct val="130000"/>
              </a:lnSpc>
            </a:pPr>
            <a:r>
              <a:rPr lang="zh-CN" altLang="en-US" sz="2400" dirty="0" smtClean="0">
                <a:latin typeface="华文楷体" pitchFamily="2" charset="-122"/>
                <a:ea typeface="华文楷体" pitchFamily="2" charset="-122"/>
                <a:cs typeface="Arial" pitchFamily="34" charset="0"/>
              </a:rPr>
              <a:t>首先，西方父母呵护子女的</a:t>
            </a:r>
            <a:r>
              <a:rPr lang="zh-CN" altLang="en-US" sz="2400" b="1" dirty="0" smtClean="0">
                <a:solidFill>
                  <a:srgbClr val="FF6600"/>
                </a:solidFill>
                <a:latin typeface="华文楷体" pitchFamily="2" charset="-122"/>
                <a:ea typeface="华文楷体" pitchFamily="2" charset="-122"/>
                <a:cs typeface="Arial" pitchFamily="34" charset="0"/>
              </a:rPr>
              <a:t>自尊</a:t>
            </a:r>
            <a:r>
              <a:rPr lang="zh-CN" altLang="en-US" sz="2400" dirty="0" smtClean="0">
                <a:latin typeface="华文楷体" pitchFamily="2" charset="-122"/>
                <a:ea typeface="华文楷体" pitchFamily="2" charset="-122"/>
                <a:cs typeface="Arial" pitchFamily="34" charset="0"/>
              </a:rPr>
              <a:t>，使他们免受一切批评。其次，中国父母认为孩子</a:t>
            </a:r>
            <a:r>
              <a:rPr lang="zh-CN" altLang="en-US" sz="2400" b="1" dirty="0" smtClean="0">
                <a:solidFill>
                  <a:srgbClr val="FF6600"/>
                </a:solidFill>
                <a:latin typeface="华文楷体" pitchFamily="2" charset="-122"/>
                <a:ea typeface="华文楷体" pitchFamily="2" charset="-122"/>
                <a:cs typeface="Arial" pitchFamily="34" charset="0"/>
              </a:rPr>
              <a:t>亏欠</a:t>
            </a:r>
            <a:r>
              <a:rPr lang="zh-CN" altLang="en-US" sz="2400" dirty="0" smtClean="0">
                <a:latin typeface="华文楷体" pitchFamily="2" charset="-122"/>
                <a:ea typeface="华文楷体" pitchFamily="2" charset="-122"/>
                <a:cs typeface="Arial" pitchFamily="34" charset="0"/>
              </a:rPr>
              <a:t>他们一切。第三，中国父母相信他们知道什么最适合自己的孩子，因此对子女的愿望和喜好有着</a:t>
            </a:r>
            <a:r>
              <a:rPr lang="zh-CN" altLang="en-US" sz="2400" b="1" dirty="0" smtClean="0">
                <a:solidFill>
                  <a:srgbClr val="FF6600"/>
                </a:solidFill>
                <a:latin typeface="华文楷体" pitchFamily="2" charset="-122"/>
                <a:ea typeface="华文楷体" pitchFamily="2" charset="-122"/>
                <a:cs typeface="Arial" pitchFamily="34" charset="0"/>
              </a:rPr>
              <a:t>至高无上的权威</a:t>
            </a:r>
            <a:r>
              <a:rPr lang="zh-CN" altLang="en-US" sz="2400" dirty="0" smtClean="0">
                <a:latin typeface="华文楷体" pitchFamily="2" charset="-122"/>
                <a:ea typeface="华文楷体" pitchFamily="2" charset="-122"/>
                <a:cs typeface="Arial" pitchFamily="34" charset="0"/>
              </a:rPr>
              <a:t>。事实上，普天下称职的父母都想为孩子做最好的安排，只是方式方法不同而已。</a:t>
            </a:r>
          </a:p>
        </p:txBody>
      </p:sp>
      <p:sp>
        <p:nvSpPr>
          <p:cNvPr id="2" name="线形标注 2(带强调线) 1"/>
          <p:cNvSpPr/>
          <p:nvPr/>
        </p:nvSpPr>
        <p:spPr>
          <a:xfrm rot="10800000">
            <a:off x="3929058" y="2214554"/>
            <a:ext cx="612775" cy="46038"/>
          </a:xfrm>
          <a:prstGeom prst="accentCallout2">
            <a:avLst>
              <a:gd name="adj1" fmla="val 18750"/>
              <a:gd name="adj2" fmla="val -8333"/>
              <a:gd name="adj3" fmla="val 18750"/>
              <a:gd name="adj4" fmla="val -16667"/>
              <a:gd name="adj5" fmla="val 696008"/>
              <a:gd name="adj6" fmla="val -14904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253056" y="1500174"/>
            <a:ext cx="1962150" cy="430887"/>
          </a:xfrm>
          <a:prstGeom prst="rect">
            <a:avLst/>
          </a:prstGeom>
          <a:noFill/>
          <a:ln w="9525">
            <a:noFill/>
            <a:miter lim="800000"/>
            <a:headEnd/>
            <a:tailEnd/>
          </a:ln>
        </p:spPr>
        <p:txBody>
          <a:bodyPr>
            <a:spAutoFit/>
          </a:bodyPr>
          <a:lstStyle/>
          <a:p>
            <a:r>
              <a:rPr lang="en-US" altLang="zh-CN" sz="2200" b="1" dirty="0" smtClean="0">
                <a:solidFill>
                  <a:srgbClr val="FF6600"/>
                </a:solidFill>
                <a:latin typeface="Calibri" pitchFamily="34" charset="0"/>
              </a:rPr>
              <a:t>self-esteem</a:t>
            </a:r>
            <a:endParaRPr lang="zh-CN" altLang="en-US" sz="2200" b="1" dirty="0">
              <a:solidFill>
                <a:srgbClr val="FF6600"/>
              </a:solidFill>
              <a:latin typeface="Calibri" pitchFamily="34" charset="0"/>
            </a:endParaRPr>
          </a:p>
        </p:txBody>
      </p:sp>
      <p:sp>
        <p:nvSpPr>
          <p:cNvPr id="15" name="线形标注 2(带强调线) 14"/>
          <p:cNvSpPr/>
          <p:nvPr/>
        </p:nvSpPr>
        <p:spPr>
          <a:xfrm rot="10800000" flipV="1">
            <a:off x="357158" y="4643446"/>
            <a:ext cx="1955800" cy="46037"/>
          </a:xfrm>
          <a:prstGeom prst="accentCallout2">
            <a:avLst>
              <a:gd name="adj1" fmla="val -50944"/>
              <a:gd name="adj2" fmla="val 8892"/>
              <a:gd name="adj3" fmla="val 18750"/>
              <a:gd name="adj4" fmla="val -16667"/>
              <a:gd name="adj5" fmla="val -1103298"/>
              <a:gd name="adj6" fmla="val -15707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5429256" y="2214554"/>
            <a:ext cx="857260" cy="430212"/>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owe</a:t>
            </a:r>
            <a:endParaRPr lang="zh-CN" altLang="en-US" sz="2200" b="1" dirty="0">
              <a:solidFill>
                <a:srgbClr val="FF6600"/>
              </a:solidFill>
              <a:latin typeface="Calibri" pitchFamily="34" charset="0"/>
            </a:endParaRPr>
          </a:p>
        </p:txBody>
      </p:sp>
      <p:sp>
        <p:nvSpPr>
          <p:cNvPr id="21" name="TextBox 20"/>
          <p:cNvSpPr txBox="1">
            <a:spLocks noChangeArrowheads="1"/>
          </p:cNvSpPr>
          <p:nvPr/>
        </p:nvSpPr>
        <p:spPr bwMode="auto">
          <a:xfrm>
            <a:off x="5245912" y="3346408"/>
            <a:ext cx="2081208" cy="769441"/>
          </a:xfrm>
          <a:prstGeom prst="rect">
            <a:avLst/>
          </a:prstGeom>
          <a:noFill/>
          <a:ln w="9525">
            <a:noFill/>
            <a:miter lim="800000"/>
            <a:headEnd/>
            <a:tailEnd/>
          </a:ln>
        </p:spPr>
        <p:txBody>
          <a:bodyPr wrap="square">
            <a:spAutoFit/>
          </a:bodyPr>
          <a:lstStyle/>
          <a:p>
            <a:r>
              <a:rPr lang="en-US" altLang="zh-CN" sz="2200" b="1" dirty="0" smtClean="0">
                <a:solidFill>
                  <a:srgbClr val="FF6600"/>
                </a:solidFill>
                <a:latin typeface="Calibri" pitchFamily="34" charset="0"/>
              </a:rPr>
              <a:t> ultimate authority over </a:t>
            </a:r>
            <a:endParaRPr lang="zh-CN" altLang="en-US" sz="2200" b="1" dirty="0">
              <a:solidFill>
                <a:srgbClr val="FF6600"/>
              </a:solidFill>
              <a:latin typeface="Calibri" pitchFamily="34" charset="0"/>
            </a:endParaRPr>
          </a:p>
        </p:txBody>
      </p:sp>
      <p:sp>
        <p:nvSpPr>
          <p:cNvPr id="22" name="右箭头 21">
            <a:hlinkClick r:id="" action="ppaction://hlinkshowjump?jump=nextslide"/>
          </p:cNvPr>
          <p:cNvSpPr/>
          <p:nvPr/>
        </p:nvSpPr>
        <p:spPr>
          <a:xfrm>
            <a:off x="3071802" y="599563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Samples</a:t>
            </a:r>
            <a:endParaRPr lang="zh-CN" altLang="en-US" sz="1600" dirty="0">
              <a:ln>
                <a:solidFill>
                  <a:schemeClr val="tx1"/>
                </a:solidFill>
              </a:ln>
              <a:solidFill>
                <a:schemeClr val="tx1"/>
              </a:solidFill>
            </a:endParaRPr>
          </a:p>
        </p:txBody>
      </p:sp>
      <p:sp>
        <p:nvSpPr>
          <p:cNvPr id="19" name="线形标注 2(带强调线) 18"/>
          <p:cNvSpPr/>
          <p:nvPr/>
        </p:nvSpPr>
        <p:spPr>
          <a:xfrm rot="10800000">
            <a:off x="1571604" y="3143248"/>
            <a:ext cx="500065" cy="46038"/>
          </a:xfrm>
          <a:prstGeom prst="accentCallout2">
            <a:avLst>
              <a:gd name="adj1" fmla="val 57822"/>
              <a:gd name="adj2" fmla="val -17425"/>
              <a:gd name="adj3" fmla="val 18750"/>
              <a:gd name="adj4" fmla="val -16667"/>
              <a:gd name="adj5" fmla="val 1142381"/>
              <a:gd name="adj6" fmla="val -71966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3" name="组合 12"/>
          <p:cNvGrpSpPr>
            <a:grpSpLocks/>
          </p:cNvGrpSpPr>
          <p:nvPr/>
        </p:nvGrpSpPr>
        <p:grpSpPr bwMode="auto">
          <a:xfrm>
            <a:off x="0" y="44226"/>
            <a:ext cx="4379913" cy="1152526"/>
            <a:chOff x="-33" y="-27383"/>
            <a:chExt cx="4379963" cy="1152127"/>
          </a:xfrm>
        </p:grpSpPr>
        <p:pic>
          <p:nvPicPr>
            <p:cNvPr id="1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Paragraph translation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1"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1"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5" grpId="1" animBg="1"/>
      <p:bldP spid="18" grpId="0"/>
      <p:bldP spid="21" grpId="1"/>
      <p:bldP spid="19"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3" cstate="print"/>
          <a:srcRect/>
          <a:stretch>
            <a:fillRect/>
          </a:stretch>
        </p:blipFill>
        <p:spPr bwMode="auto">
          <a:xfrm>
            <a:off x="0" y="785813"/>
            <a:ext cx="8834438" cy="6072187"/>
          </a:xfrm>
          <a:prstGeom prst="rect">
            <a:avLst/>
          </a:prstGeom>
          <a:noFill/>
          <a:ln w="9525">
            <a:noFill/>
            <a:miter lim="800000"/>
            <a:headEnd/>
            <a:tailEnd/>
          </a:ln>
        </p:spPr>
      </p:pic>
      <p:sp>
        <p:nvSpPr>
          <p:cNvPr id="107523" name="TextBox 21"/>
          <p:cNvSpPr txBox="1">
            <a:spLocks noChangeArrowheads="1"/>
          </p:cNvSpPr>
          <p:nvPr/>
        </p:nvSpPr>
        <p:spPr bwMode="auto">
          <a:xfrm>
            <a:off x="285750" y="1357298"/>
            <a:ext cx="6643703" cy="5632311"/>
          </a:xfrm>
          <a:prstGeom prst="rect">
            <a:avLst/>
          </a:prstGeom>
          <a:noFill/>
          <a:ln w="9525">
            <a:noFill/>
            <a:miter lim="800000"/>
            <a:headEnd/>
            <a:tailEnd/>
          </a:ln>
        </p:spPr>
        <p:txBody>
          <a:bodyPr wrap="square">
            <a:spAutoFit/>
          </a:bodyPr>
          <a:lstStyle/>
          <a:p>
            <a:pPr algn="just"/>
            <a:r>
              <a:rPr lang="en-US" altLang="zh-CN" sz="2100" dirty="0" smtClean="0">
                <a:latin typeface="Helvetica"/>
                <a:ea typeface="Cambria Math" pitchFamily="18" charset="0"/>
                <a:cs typeface="Arial" pitchFamily="34" charset="0"/>
              </a:rPr>
              <a:t>        A lot of Western parents are </a:t>
            </a:r>
            <a:r>
              <a:rPr lang="en-US" altLang="zh-CN" sz="2100" dirty="0" smtClean="0">
                <a:solidFill>
                  <a:srgbClr val="FF6600"/>
                </a:solidFill>
                <a:latin typeface="Helvetica"/>
                <a:ea typeface="Cambria Math" pitchFamily="18" charset="0"/>
                <a:cs typeface="Arial" pitchFamily="34" charset="0"/>
              </a:rPr>
              <a:t>baffled </a:t>
            </a:r>
            <a:r>
              <a:rPr lang="en-US" altLang="zh-CN" sz="2100" dirty="0" smtClean="0">
                <a:latin typeface="Helvetica"/>
                <a:ea typeface="Cambria Math" pitchFamily="18" charset="0"/>
                <a:cs typeface="Arial" pitchFamily="34" charset="0"/>
              </a:rPr>
              <a:t>that Chinese parents produce so many children with an abundance of talent. The fact is that Chinese parents do things that seem </a:t>
            </a:r>
            <a:r>
              <a:rPr lang="en-US" altLang="zh-CN" sz="2100" dirty="0" smtClean="0">
                <a:solidFill>
                  <a:srgbClr val="FF6600"/>
                </a:solidFill>
                <a:latin typeface="Helvetica"/>
                <a:ea typeface="Cambria Math" pitchFamily="18" charset="0"/>
                <a:cs typeface="Arial" pitchFamily="34" charset="0"/>
              </a:rPr>
              <a:t>provocative</a:t>
            </a:r>
            <a:r>
              <a:rPr lang="en-US" altLang="zh-CN" sz="2100" dirty="0" smtClean="0">
                <a:latin typeface="Helvetica"/>
                <a:ea typeface="Cambria Math" pitchFamily="18" charset="0"/>
                <a:cs typeface="Arial" pitchFamily="34" charset="0"/>
              </a:rPr>
              <a:t>, unimaginable, even illegal, to </a:t>
            </a:r>
            <a:r>
              <a:rPr lang="en-US" altLang="zh-CN" sz="2100" dirty="0" smtClean="0">
                <a:solidFill>
                  <a:srgbClr val="FF6600"/>
                </a:solidFill>
                <a:latin typeface="Helvetica"/>
                <a:ea typeface="Cambria Math" pitchFamily="18" charset="0"/>
                <a:cs typeface="Arial" pitchFamily="34" charset="0"/>
              </a:rPr>
              <a:t>opinionated</a:t>
            </a:r>
            <a:r>
              <a:rPr lang="en-US" altLang="zh-CN" sz="2100" dirty="0" smtClean="0">
                <a:latin typeface="Helvetica"/>
                <a:ea typeface="Cambria Math" pitchFamily="18" charset="0"/>
                <a:cs typeface="Arial" pitchFamily="34" charset="0"/>
              </a:rPr>
              <a:t> Westerners. There are three </a:t>
            </a:r>
            <a:r>
              <a:rPr lang="en-US" altLang="zh-CN" sz="2100" dirty="0" smtClean="0">
                <a:solidFill>
                  <a:srgbClr val="FF6600"/>
                </a:solidFill>
                <a:latin typeface="Helvetica"/>
                <a:ea typeface="Cambria Math" pitchFamily="18" charset="0"/>
                <a:cs typeface="Arial" pitchFamily="34" charset="0"/>
              </a:rPr>
              <a:t>ideological</a:t>
            </a:r>
            <a:r>
              <a:rPr lang="en-US" altLang="zh-CN" sz="2100" dirty="0" smtClean="0">
                <a:latin typeface="Helvetica"/>
                <a:ea typeface="Cambria Math" pitchFamily="18" charset="0"/>
                <a:cs typeface="Arial" pitchFamily="34" charset="0"/>
              </a:rPr>
              <a:t> differences between Chinese and Western parents. First, Western parents cradle their children’s </a:t>
            </a:r>
            <a:r>
              <a:rPr lang="en-US" altLang="zh-CN" sz="2100" dirty="0" smtClean="0">
                <a:solidFill>
                  <a:srgbClr val="FF6600"/>
                </a:solidFill>
                <a:latin typeface="Helvetica"/>
                <a:ea typeface="Cambria Math" pitchFamily="18" charset="0"/>
                <a:cs typeface="Arial" pitchFamily="34" charset="0"/>
              </a:rPr>
              <a:t>self-esteem</a:t>
            </a:r>
            <a:r>
              <a:rPr lang="en-US" altLang="zh-CN" sz="2100" dirty="0" smtClean="0">
                <a:latin typeface="Helvetica"/>
                <a:ea typeface="Cambria Math" pitchFamily="18" charset="0"/>
                <a:cs typeface="Arial" pitchFamily="34" charset="0"/>
              </a:rPr>
              <a:t> to insulate them from criticism. Second, Chinese parents believe their kids </a:t>
            </a:r>
            <a:r>
              <a:rPr lang="en-US" altLang="zh-CN" sz="2100" dirty="0" smtClean="0">
                <a:solidFill>
                  <a:srgbClr val="FF6600"/>
                </a:solidFill>
                <a:latin typeface="Helvetica"/>
                <a:ea typeface="Cambria Math" pitchFamily="18" charset="0"/>
                <a:cs typeface="Arial" pitchFamily="34" charset="0"/>
              </a:rPr>
              <a:t>owe</a:t>
            </a:r>
            <a:r>
              <a:rPr lang="en-US" altLang="zh-CN" sz="2100" dirty="0" smtClean="0">
                <a:latin typeface="Helvetica"/>
                <a:ea typeface="Cambria Math" pitchFamily="18" charset="0"/>
                <a:cs typeface="Arial" pitchFamily="34" charset="0"/>
              </a:rPr>
              <a:t> them everything. Third, Chinese parents believe they know what’s best for their children and therefore </a:t>
            </a:r>
            <a:r>
              <a:rPr lang="en-US" altLang="zh-CN" sz="2100" dirty="0" smtClean="0">
                <a:solidFill>
                  <a:srgbClr val="FF6600"/>
                </a:solidFill>
                <a:latin typeface="Helvetica"/>
                <a:ea typeface="Cambria Math" pitchFamily="18" charset="0"/>
                <a:cs typeface="Arial" pitchFamily="34" charset="0"/>
              </a:rPr>
              <a:t>have ultimate authority over </a:t>
            </a:r>
            <a:r>
              <a:rPr lang="en-US" altLang="zh-CN" sz="2100" dirty="0" smtClean="0">
                <a:latin typeface="Helvetica"/>
                <a:ea typeface="Cambria Math" pitchFamily="18" charset="0"/>
                <a:cs typeface="Arial" pitchFamily="34" charset="0"/>
              </a:rPr>
              <a:t>their children’s desires and preferences.  In fact, all decent parents want to do what’s best for their children. It’s the methodology that’s different. </a:t>
            </a:r>
            <a:endParaRPr lang="zh-CN" altLang="en-US" sz="2100" dirty="0" smtClean="0">
              <a:latin typeface="Helvetica"/>
              <a:ea typeface="Cambria Math" pitchFamily="18" charset="0"/>
              <a:cs typeface="Arial" pitchFamily="34" charset="0"/>
            </a:endParaRPr>
          </a:p>
          <a:p>
            <a:endParaRPr lang="zh-CN" altLang="en-US" sz="2400" dirty="0" smtClean="0"/>
          </a:p>
        </p:txBody>
      </p:sp>
      <p:pic>
        <p:nvPicPr>
          <p:cNvPr id="107524"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6" name="组合 5"/>
          <p:cNvGrpSpPr>
            <a:grpSpLocks/>
          </p:cNvGrpSpPr>
          <p:nvPr/>
        </p:nvGrpSpPr>
        <p:grpSpPr bwMode="auto">
          <a:xfrm>
            <a:off x="0" y="44226"/>
            <a:ext cx="4379913" cy="1152526"/>
            <a:chOff x="-33" y="-27383"/>
            <a:chExt cx="4379963" cy="1152127"/>
          </a:xfrm>
        </p:grpSpPr>
        <p:pic>
          <p:nvPicPr>
            <p:cNvPr id="7"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10800000">
              <a:off x="-33" y="-27383"/>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Paragraph translation</a:t>
              </a: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1\jiangll\APPLIC~1\360se6\USERDA~1\Temp\40473B~1.JPG"/>
          <p:cNvPicPr>
            <a:picLocks noChangeAspect="1" noChangeArrowheads="1"/>
          </p:cNvPicPr>
          <p:nvPr/>
        </p:nvPicPr>
        <p:blipFill>
          <a:blip r:embed="rId3" cstate="print"/>
          <a:stretch>
            <a:fillRect/>
          </a:stretch>
        </p:blipFill>
        <p:spPr bwMode="auto">
          <a:xfrm>
            <a:off x="285721" y="2428868"/>
            <a:ext cx="3571900" cy="2995387"/>
          </a:xfrm>
          <a:prstGeom prst="rect">
            <a:avLst/>
          </a:prstGeom>
          <a:ln>
            <a:noFill/>
          </a:ln>
          <a:effectLst>
            <a:softEdge rad="112500"/>
          </a:effectLst>
          <a:extLst/>
        </p:spPr>
      </p:pic>
      <p:grpSp>
        <p:nvGrpSpPr>
          <p:cNvPr id="108547" name="组合 18"/>
          <p:cNvGrpSpPr>
            <a:grpSpLocks/>
          </p:cNvGrpSpPr>
          <p:nvPr/>
        </p:nvGrpSpPr>
        <p:grpSpPr bwMode="auto">
          <a:xfrm>
            <a:off x="0" y="0"/>
            <a:ext cx="9144000" cy="6640513"/>
            <a:chOff x="0" y="0"/>
            <a:chExt cx="9144028" cy="6639957"/>
          </a:xfrm>
        </p:grpSpPr>
        <p:pic>
          <p:nvPicPr>
            <p:cNvPr id="108548" name="Picture 3"/>
            <p:cNvPicPr>
              <a:picLocks noChangeAspect="1" noChangeArrowheads="1"/>
            </p:cNvPicPr>
            <p:nvPr/>
          </p:nvPicPr>
          <p:blipFill>
            <a:blip r:embed="rId4" cstate="print"/>
            <a:srcRect/>
            <a:stretch>
              <a:fillRect/>
            </a:stretch>
          </p:blipFill>
          <p:spPr bwMode="auto">
            <a:xfrm rot="10800000">
              <a:off x="3610218" y="4054335"/>
              <a:ext cx="5512187" cy="1606911"/>
            </a:xfrm>
            <a:prstGeom prst="rect">
              <a:avLst/>
            </a:prstGeom>
            <a:noFill/>
            <a:ln w="9525">
              <a:noFill/>
              <a:miter lim="800000"/>
              <a:headEnd/>
              <a:tailEnd/>
            </a:ln>
          </p:spPr>
        </p:pic>
        <p:sp>
          <p:nvSpPr>
            <p:cNvPr id="23" name="TextBox 22"/>
            <p:cNvSpPr txBox="1"/>
            <p:nvPr/>
          </p:nvSpPr>
          <p:spPr>
            <a:xfrm>
              <a:off x="5697837" y="3625650"/>
              <a:ext cx="1863921" cy="400110"/>
            </a:xfrm>
            <a:prstGeom prst="rect">
              <a:avLst/>
            </a:prstGeom>
            <a:noFill/>
          </p:spPr>
          <p:txBody>
            <a:bodyPr>
              <a:spAutoFit/>
            </a:bodyPr>
            <a:lstStyle/>
            <a:p>
              <a:pPr fontAlgn="auto">
                <a:spcBef>
                  <a:spcPts val="0"/>
                </a:spcBef>
                <a:spcAft>
                  <a:spcPts val="0"/>
                </a:spcAft>
                <a:defRPr/>
              </a:pPr>
              <a:r>
                <a:rPr lang="en-US" altLang="zh-CN" sz="2000" dirty="0">
                  <a:ln w="18415" cmpd="sng">
                    <a:solidFill>
                      <a:srgbClr val="FFFFFF"/>
                    </a:solidFill>
                    <a:prstDash val="solid"/>
                  </a:ln>
                  <a:solidFill>
                    <a:schemeClr val="bg1"/>
                  </a:solidFill>
                  <a:latin typeface="+mj-lt"/>
                  <a:ea typeface="+mn-ea"/>
                </a:rPr>
                <a:t>Thematic study</a:t>
              </a:r>
            </a:p>
          </p:txBody>
        </p:sp>
        <p:sp>
          <p:nvSpPr>
            <p:cNvPr id="14" name="Rectangle 10"/>
            <p:cNvSpPr/>
            <p:nvPr/>
          </p:nvSpPr>
          <p:spPr>
            <a:xfrm>
              <a:off x="0" y="0"/>
              <a:ext cx="9144028"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3" name="Picture 5"/>
            <p:cNvPicPr>
              <a:picLocks noChangeAspect="1" noChangeArrowheads="1"/>
            </p:cNvPicPr>
            <p:nvPr/>
          </p:nvPicPr>
          <p:blipFill>
            <a:blip r:embed="rId5" cstate="print"/>
            <a:srcRect/>
            <a:stretch>
              <a:fillRect/>
            </a:stretch>
          </p:blipFill>
          <p:spPr bwMode="auto">
            <a:xfrm>
              <a:off x="5943618" y="1341326"/>
              <a:ext cx="3200410" cy="628597"/>
            </a:xfrm>
            <a:prstGeom prst="rect">
              <a:avLst/>
            </a:prstGeom>
            <a:ln>
              <a:noFill/>
            </a:ln>
            <a:effectLst>
              <a:outerShdw blurRad="292100" dist="139700" dir="2700000" algn="tl" rotWithShape="0">
                <a:srgbClr val="333333">
                  <a:alpha val="65000"/>
                </a:srgbClr>
              </a:outerShdw>
            </a:effectLst>
            <a:extLst/>
          </p:spPr>
        </p:pic>
        <p:sp>
          <p:nvSpPr>
            <p:cNvPr id="16" name="Rectangle 22"/>
            <p:cNvSpPr>
              <a:spLocks noChangeArrowheads="1"/>
            </p:cNvSpPr>
            <p:nvPr/>
          </p:nvSpPr>
          <p:spPr bwMode="auto">
            <a:xfrm>
              <a:off x="5770581" y="1412757"/>
              <a:ext cx="3363922" cy="461924"/>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2400" dirty="0">
                  <a:solidFill>
                    <a:srgbClr val="000000"/>
                  </a:solidFill>
                  <a:latin typeface="Helvetica" pitchFamily="34" charset="0"/>
                  <a:ea typeface="+mn-ea"/>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08556" name="Picture 3"/>
            <p:cNvPicPr>
              <a:picLocks noChangeAspect="1" noChangeArrowheads="1"/>
            </p:cNvPicPr>
            <p:nvPr/>
          </p:nvPicPr>
          <p:blipFill>
            <a:blip r:embed="rId4" cstate="print"/>
            <a:srcRect/>
            <a:stretch>
              <a:fillRect/>
            </a:stretch>
          </p:blipFill>
          <p:spPr bwMode="auto">
            <a:xfrm rot="10800000">
              <a:off x="3610219" y="2214554"/>
              <a:ext cx="5533809" cy="1839782"/>
            </a:xfrm>
            <a:prstGeom prst="rect">
              <a:avLst/>
            </a:prstGeom>
            <a:noFill/>
            <a:ln w="9525">
              <a:noFill/>
              <a:miter lim="800000"/>
              <a:headEnd/>
              <a:tailEnd/>
            </a:ln>
          </p:spPr>
        </p:pic>
        <p:sp>
          <p:nvSpPr>
            <p:cNvPr id="26" name="TextBox 25">
              <a:hlinkClick r:id="rId6" action="ppaction://hlinksldjump"/>
            </p:cNvPr>
            <p:cNvSpPr txBox="1"/>
            <p:nvPr/>
          </p:nvSpPr>
          <p:spPr>
            <a:xfrm>
              <a:off x="4714889" y="2714398"/>
              <a:ext cx="3379798" cy="769874"/>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useful expressions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08558" name="Picture 4">
              <a:hlinkClick r:id="rId7" action="ppaction://hlinksldjump"/>
            </p:cNvPr>
            <p:cNvPicPr>
              <a:picLocks noChangeAspect="1" noChangeArrowheads="1"/>
            </p:cNvPicPr>
            <p:nvPr/>
          </p:nvPicPr>
          <p:blipFill>
            <a:blip r:embed="rId8" cstate="print"/>
            <a:srcRect/>
            <a:stretch>
              <a:fillRect/>
            </a:stretch>
          </p:blipFill>
          <p:spPr bwMode="auto">
            <a:xfrm>
              <a:off x="8399716" y="6181129"/>
              <a:ext cx="435146" cy="458828"/>
            </a:xfrm>
            <a:prstGeom prst="rect">
              <a:avLst/>
            </a:prstGeom>
            <a:noFill/>
            <a:ln w="9525">
              <a:noFill/>
              <a:miter lim="800000"/>
              <a:headEnd/>
              <a:tailEnd/>
            </a:ln>
          </p:spPr>
        </p:pic>
        <p:sp>
          <p:nvSpPr>
            <p:cNvPr id="24" name="TextBox 23">
              <a:hlinkClick r:id="rId9" action="ppaction://hlinksldjump"/>
            </p:cNvPr>
            <p:cNvSpPr txBox="1"/>
            <p:nvPr/>
          </p:nvSpPr>
          <p:spPr>
            <a:xfrm>
              <a:off x="4406913" y="4516073"/>
              <a:ext cx="3379798" cy="769873"/>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
        <p:nvSpPr>
          <p:cNvPr id="19" name="TextBox 18"/>
          <p:cNvSpPr txBox="1"/>
          <p:nvPr/>
        </p:nvSpPr>
        <p:spPr bwMode="auto">
          <a:xfrm>
            <a:off x="1115616" y="260648"/>
            <a:ext cx="8064896" cy="430887"/>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200" dirty="0" smtClean="0">
                <a:effectLst>
                  <a:glow rad="101600">
                    <a:schemeClr val="tx1">
                      <a:alpha val="60000"/>
                    </a:schemeClr>
                  </a:glow>
                  <a:outerShdw blurRad="38100" dist="38100" dir="2700000" algn="tl">
                    <a:srgbClr val="000000">
                      <a:alpha val="43137"/>
                    </a:srgbClr>
                  </a:outerShdw>
                </a:effectLst>
              </a:rPr>
              <a:t>Reflections of a Chinese mother in the West</a:t>
            </a:r>
            <a:endParaRPr lang="zh-CN" altLang="en-US" sz="2200" dirty="0" smtClean="0">
              <a:effectLst>
                <a:glow rad="101600">
                  <a:schemeClr val="tx1">
                    <a:alpha val="60000"/>
                  </a:schemeClr>
                </a:glow>
                <a:outerShdw blurRad="38100" dist="38100" dir="2700000" algn="tl">
                  <a:srgbClr val="000000">
                    <a:alpha val="43137"/>
                  </a:srgbClr>
                </a:outerShdw>
              </a:effectLst>
            </a:endParaRPr>
          </a:p>
        </p:txBody>
      </p:sp>
      <p:sp>
        <p:nvSpPr>
          <p:cNvPr id="20" name="TextBox 35"/>
          <p:cNvSpPr txBox="1">
            <a:spLocks noChangeArrowheads="1"/>
          </p:cNvSpPr>
          <p:nvPr/>
        </p:nvSpPr>
        <p:spPr bwMode="auto">
          <a:xfrm>
            <a:off x="35496" y="332656"/>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55650" y="1285875"/>
          <a:ext cx="7704856" cy="4975732"/>
        </p:xfrm>
        <a:graphic>
          <a:graphicData uri="http://schemas.openxmlformats.org/drawingml/2006/table">
            <a:tbl>
              <a:tblPr firstRow="1" bandRow="1">
                <a:tableStyleId>{22838BEF-8BB2-4498-84A7-C5851F593DF1}</a:tableStyleId>
              </a:tblPr>
              <a:tblGrid>
                <a:gridCol w="3030532"/>
                <a:gridCol w="4674324"/>
              </a:tblGrid>
              <a:tr h="714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b="0" kern="1200" dirty="0" smtClean="0">
                          <a:solidFill>
                            <a:schemeClr val="dk1"/>
                          </a:solidFill>
                          <a:latin typeface="华文楷体" pitchFamily="2" charset="-122"/>
                          <a:ea typeface="华文楷体" pitchFamily="2" charset="-122"/>
                          <a:cs typeface="+mn-cs"/>
                        </a:rPr>
                        <a:t>1 </a:t>
                      </a:r>
                      <a:r>
                        <a:rPr lang="zh-CN" altLang="en-US" sz="2200" b="0" kern="1200" dirty="0" smtClean="0">
                          <a:solidFill>
                            <a:schemeClr val="dk1"/>
                          </a:solidFill>
                          <a:latin typeface="华文楷体" pitchFamily="2" charset="-122"/>
                          <a:ea typeface="华文楷体" pitchFamily="2" charset="-122"/>
                          <a:cs typeface="+mn-cs"/>
                        </a:rPr>
                        <a:t>固执己见的西方人</a:t>
                      </a:r>
                    </a:p>
                  </a:txBody>
                  <a:tcPr anchor="ctr"/>
                </a:tc>
                <a:tc>
                  <a:txBody>
                    <a:bodyPr/>
                    <a:lstStyle/>
                    <a:p>
                      <a:endParaRPr lang="zh-CN" altLang="en-US" sz="2000" b="0" dirty="0">
                        <a:latin typeface="华文楷体" pitchFamily="2" charset="-122"/>
                        <a:ea typeface="华文楷体" pitchFamily="2" charset="-122"/>
                      </a:endParaRPr>
                    </a:p>
                  </a:txBody>
                  <a:tcPr anchor="ctr"/>
                </a:tc>
              </a:tr>
              <a:tr h="571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2 </a:t>
                      </a:r>
                      <a:r>
                        <a:rPr lang="zh-CN" altLang="en-US" sz="2200" b="0" kern="1200" dirty="0" smtClean="0">
                          <a:solidFill>
                            <a:schemeClr val="dk1"/>
                          </a:solidFill>
                          <a:latin typeface="华文楷体" pitchFamily="2" charset="-122"/>
                          <a:ea typeface="华文楷体" pitchFamily="2" charset="-122"/>
                          <a:cs typeface="+mn-cs"/>
                        </a:rPr>
                        <a:t>摒弃；不用（做）</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0" kern="1200" dirty="0" smtClean="0">
                          <a:solidFill>
                            <a:schemeClr val="dk1"/>
                          </a:solidFill>
                          <a:latin typeface="华文楷体" pitchFamily="2" charset="-122"/>
                          <a:ea typeface="华文楷体" pitchFamily="2" charset="-122"/>
                          <a:cs typeface="+mn-cs"/>
                        </a:rPr>
                        <a:t>3 </a:t>
                      </a:r>
                      <a:r>
                        <a:rPr lang="zh-CN" altLang="en-US" sz="2200" b="0" kern="1200" dirty="0" smtClean="0">
                          <a:solidFill>
                            <a:schemeClr val="dk1"/>
                          </a:solidFill>
                          <a:latin typeface="华文楷体" pitchFamily="2" charset="-122"/>
                          <a:ea typeface="华文楷体" pitchFamily="2" charset="-122"/>
                          <a:cs typeface="+mn-cs"/>
                        </a:rPr>
                        <a:t>贪婪地吃；狼吞虎咽</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b="0" kern="1200" dirty="0" smtClean="0">
                          <a:solidFill>
                            <a:schemeClr val="dk1"/>
                          </a:solidFill>
                          <a:latin typeface="华文楷体" pitchFamily="2" charset="-122"/>
                          <a:ea typeface="华文楷体" pitchFamily="2" charset="-122"/>
                          <a:cs typeface="+mn-cs"/>
                        </a:rPr>
                        <a:t>4 </a:t>
                      </a:r>
                      <a:r>
                        <a:rPr lang="zh-CN" altLang="en-US" sz="2200" b="0" kern="1200" dirty="0" smtClean="0">
                          <a:solidFill>
                            <a:schemeClr val="dk1"/>
                          </a:solidFill>
                          <a:latin typeface="华文楷体" pitchFamily="2" charset="-122"/>
                          <a:ea typeface="华文楷体" pitchFamily="2" charset="-122"/>
                          <a:cs typeface="+mn-cs"/>
                        </a:rPr>
                        <a:t>避而不谈</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algn="l" defTabSz="914400" rtl="0" eaLnBrk="1" latinLnBrk="0" hangingPunct="1"/>
                      <a:r>
                        <a:rPr lang="en-US" altLang="zh-CN" sz="2200" b="0" kern="1200" dirty="0" smtClean="0">
                          <a:solidFill>
                            <a:schemeClr val="dk1"/>
                          </a:solidFill>
                          <a:latin typeface="华文楷体" pitchFamily="2" charset="-122"/>
                          <a:ea typeface="华文楷体" pitchFamily="2" charset="-122"/>
                          <a:cs typeface="+mn-cs"/>
                        </a:rPr>
                        <a:t>5 </a:t>
                      </a:r>
                      <a:r>
                        <a:rPr lang="zh-CN" altLang="en-US" sz="2200" b="0" kern="1200" dirty="0" smtClean="0">
                          <a:solidFill>
                            <a:schemeClr val="dk1"/>
                          </a:solidFill>
                          <a:latin typeface="华文楷体" pitchFamily="2" charset="-122"/>
                          <a:ea typeface="华文楷体" pitchFamily="2" charset="-122"/>
                          <a:cs typeface="+mn-cs"/>
                        </a:rPr>
                        <a:t>就</a:t>
                      </a:r>
                      <a:r>
                        <a:rPr lang="en-US" altLang="en-US" sz="220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而言；</a:t>
                      </a:r>
                    </a:p>
                    <a:p>
                      <a:pPr marL="0" algn="l" defTabSz="914400" rtl="0" eaLnBrk="1" latinLnBrk="0" hangingPunct="1"/>
                      <a:r>
                        <a:rPr lang="zh-CN" altLang="en-US" sz="2200" b="0" kern="1200" dirty="0" smtClean="0">
                          <a:solidFill>
                            <a:schemeClr val="dk1"/>
                          </a:solidFill>
                          <a:latin typeface="华文楷体" pitchFamily="2" charset="-122"/>
                          <a:ea typeface="华文楷体" pitchFamily="2" charset="-122"/>
                          <a:cs typeface="+mn-cs"/>
                        </a:rPr>
                        <a:t>   从</a:t>
                      </a:r>
                      <a:r>
                        <a:rPr lang="en-US" altLang="en-US" sz="220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方面说来</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algn="l" defTabSz="914400" rtl="0" eaLnBrk="1" latinLnBrk="0" hangingPunct="1"/>
                      <a:r>
                        <a:rPr lang="en-US" altLang="zh-CN" sz="2200" b="0" kern="1200" dirty="0" smtClean="0">
                          <a:solidFill>
                            <a:schemeClr val="dk1"/>
                          </a:solidFill>
                          <a:latin typeface="华文楷体" pitchFamily="2" charset="-122"/>
                          <a:ea typeface="华文楷体" pitchFamily="2" charset="-122"/>
                          <a:cs typeface="+mn-cs"/>
                        </a:rPr>
                        <a:t>6 </a:t>
                      </a:r>
                      <a:r>
                        <a:rPr lang="zh-CN" altLang="en-US" sz="2200" b="0" kern="1200" dirty="0" smtClean="0">
                          <a:solidFill>
                            <a:schemeClr val="dk1"/>
                          </a:solidFill>
                          <a:latin typeface="华文楷体" pitchFamily="2" charset="-122"/>
                          <a:ea typeface="华文楷体" pitchFamily="2" charset="-122"/>
                          <a:cs typeface="+mn-cs"/>
                        </a:rPr>
                        <a:t>逃避，躲过</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670564">
                <a:tc>
                  <a:txBody>
                    <a:bodyPr/>
                    <a:lstStyle/>
                    <a:p>
                      <a:pPr marL="0" algn="l" defTabSz="914400" rtl="0" eaLnBrk="1" latinLnBrk="0" hangingPunct="1"/>
                      <a:r>
                        <a:rPr lang="en-US" altLang="zh-CN" sz="2200" b="0" kern="1200" dirty="0" smtClean="0">
                          <a:solidFill>
                            <a:schemeClr val="dk1"/>
                          </a:solidFill>
                          <a:latin typeface="华文楷体" pitchFamily="2" charset="-122"/>
                          <a:ea typeface="华文楷体" pitchFamily="2" charset="-122"/>
                          <a:cs typeface="+mn-cs"/>
                        </a:rPr>
                        <a:t>7 </a:t>
                      </a:r>
                      <a:r>
                        <a:rPr lang="zh-CN" altLang="en-US" sz="2200" b="0" kern="1200" dirty="0" smtClean="0">
                          <a:solidFill>
                            <a:schemeClr val="dk1"/>
                          </a:solidFill>
                          <a:latin typeface="华文楷体" pitchFamily="2" charset="-122"/>
                          <a:ea typeface="华文楷体" pitchFamily="2" charset="-122"/>
                          <a:cs typeface="+mn-cs"/>
                        </a:rPr>
                        <a:t>使免除；使免受</a:t>
                      </a:r>
                      <a:endParaRPr lang="zh-CN" altLang="en-US" sz="2200" b="0" kern="1200" dirty="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algn="l" defTabSz="914400" rtl="0" eaLnBrk="1" latinLnBrk="0" hangingPunct="1"/>
                      <a:r>
                        <a:rPr lang="en-US" altLang="zh-CN" sz="2200" b="0" kern="1200" dirty="0" smtClean="0">
                          <a:solidFill>
                            <a:schemeClr val="dk1"/>
                          </a:solidFill>
                          <a:latin typeface="华文楷体" pitchFamily="2" charset="-122"/>
                          <a:ea typeface="华文楷体" pitchFamily="2" charset="-122"/>
                          <a:cs typeface="+mn-cs"/>
                        </a:rPr>
                        <a:t>8 </a:t>
                      </a:r>
                      <a:r>
                        <a:rPr lang="zh-CN" altLang="en-US" sz="2200" b="0" kern="1200" dirty="0" smtClean="0">
                          <a:solidFill>
                            <a:schemeClr val="dk1"/>
                          </a:solidFill>
                          <a:latin typeface="华文楷体" pitchFamily="2" charset="-122"/>
                          <a:ea typeface="华文楷体" pitchFamily="2" charset="-122"/>
                          <a:cs typeface="+mn-cs"/>
                        </a:rPr>
                        <a:t>不受某事物影响；  </a:t>
                      </a:r>
                      <a:endParaRPr lang="en-US" altLang="zh-CN" sz="2200" b="0" kern="1200" dirty="0" smtClean="0">
                        <a:solidFill>
                          <a:schemeClr val="dk1"/>
                        </a:solidFill>
                        <a:latin typeface="华文楷体" pitchFamily="2" charset="-122"/>
                        <a:ea typeface="华文楷体" pitchFamily="2" charset="-122"/>
                        <a:cs typeface="+mn-cs"/>
                      </a:endParaRPr>
                    </a:p>
                    <a:p>
                      <a:pPr marL="0" algn="l" defTabSz="914400" rtl="0" eaLnBrk="1" latinLnBrk="0" hangingPunct="1"/>
                      <a:r>
                        <a:rPr lang="en-US" altLang="zh-CN" sz="2200" b="0" kern="1200" dirty="0" smtClean="0">
                          <a:solidFill>
                            <a:schemeClr val="dk1"/>
                          </a:solidFill>
                          <a:latin typeface="华文楷体" pitchFamily="2" charset="-122"/>
                          <a:ea typeface="华文楷体" pitchFamily="2" charset="-122"/>
                          <a:cs typeface="+mn-cs"/>
                        </a:rPr>
                        <a:t>   </a:t>
                      </a:r>
                      <a:r>
                        <a:rPr lang="zh-CN" altLang="en-US" sz="2200" b="0" kern="1200" dirty="0" smtClean="0">
                          <a:solidFill>
                            <a:schemeClr val="dk1"/>
                          </a:solidFill>
                          <a:latin typeface="华文楷体" pitchFamily="2" charset="-122"/>
                          <a:ea typeface="华文楷体" pitchFamily="2" charset="-122"/>
                          <a:cs typeface="+mn-cs"/>
                        </a:rPr>
                        <a:t>不考虑某事物</a:t>
                      </a:r>
                      <a:endParaRPr lang="en-US" altLang="zh-CN" sz="2200" b="0" kern="1200" dirty="0" smtClean="0">
                        <a:solidFill>
                          <a:schemeClr val="dk1"/>
                        </a:solidFill>
                        <a:latin typeface="华文楷体" pitchFamily="2" charset="-122"/>
                        <a:ea typeface="华文楷体" pitchFamily="2" charset="-122"/>
                        <a:cs typeface="+mn-cs"/>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a:spLocks noChangeArrowheads="1"/>
          </p:cNvSpPr>
          <p:nvPr/>
        </p:nvSpPr>
        <p:spPr bwMode="auto">
          <a:xfrm>
            <a:off x="3714750" y="1363663"/>
            <a:ext cx="4824413" cy="430212"/>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 opinionated Westerners</a:t>
            </a:r>
            <a:endParaRPr lang="zh-CN" altLang="en-US" sz="2200">
              <a:latin typeface="Helvetica"/>
              <a:ea typeface="Cambria Math" pitchFamily="18" charset="0"/>
              <a:cs typeface="Arial" pitchFamily="34" charset="0"/>
            </a:endParaRPr>
          </a:p>
        </p:txBody>
      </p:sp>
      <p:sp>
        <p:nvSpPr>
          <p:cNvPr id="7" name="TextBox 6"/>
          <p:cNvSpPr txBox="1">
            <a:spLocks noChangeArrowheads="1"/>
          </p:cNvSpPr>
          <p:nvPr/>
        </p:nvSpPr>
        <p:spPr bwMode="auto">
          <a:xfrm>
            <a:off x="3563938" y="1962150"/>
            <a:ext cx="4824412" cy="430213"/>
          </a:xfrm>
          <a:prstGeom prst="rect">
            <a:avLst/>
          </a:prstGeom>
          <a:noFill/>
          <a:ln w="9525">
            <a:noFill/>
            <a:miter lim="800000"/>
            <a:headEnd/>
            <a:tailEnd/>
          </a:ln>
        </p:spPr>
        <p:txBody>
          <a:bodyPr>
            <a:spAutoFit/>
          </a:bodyPr>
          <a:lstStyle/>
          <a:p>
            <a:endParaRPr lang="zh-CN" altLang="en-US" sz="2200">
              <a:latin typeface="Helvetica"/>
              <a:ea typeface="Cambria Math" pitchFamily="18" charset="0"/>
              <a:cs typeface="Arial" pitchFamily="34" charset="0"/>
            </a:endParaRPr>
          </a:p>
        </p:txBody>
      </p:sp>
      <p:sp>
        <p:nvSpPr>
          <p:cNvPr id="8" name="TextBox 7"/>
          <p:cNvSpPr txBox="1">
            <a:spLocks noChangeArrowheads="1"/>
          </p:cNvSpPr>
          <p:nvPr/>
        </p:nvSpPr>
        <p:spPr bwMode="auto">
          <a:xfrm>
            <a:off x="3748088" y="2643188"/>
            <a:ext cx="4824412" cy="430212"/>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 gorge (oneself) on sth.</a:t>
            </a:r>
          </a:p>
        </p:txBody>
      </p:sp>
      <p:sp>
        <p:nvSpPr>
          <p:cNvPr id="10" name="TextBox 9"/>
          <p:cNvSpPr txBox="1">
            <a:spLocks noChangeArrowheads="1"/>
          </p:cNvSpPr>
          <p:nvPr/>
        </p:nvSpPr>
        <p:spPr bwMode="auto">
          <a:xfrm>
            <a:off x="3748088" y="3143250"/>
            <a:ext cx="4824412" cy="430213"/>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 tiptoe around sth.</a:t>
            </a:r>
          </a:p>
        </p:txBody>
      </p:sp>
      <p:sp>
        <p:nvSpPr>
          <p:cNvPr id="11" name="TextBox 10"/>
          <p:cNvSpPr txBox="1">
            <a:spLocks noChangeArrowheads="1"/>
          </p:cNvSpPr>
          <p:nvPr/>
        </p:nvSpPr>
        <p:spPr bwMode="auto">
          <a:xfrm>
            <a:off x="3748088" y="3786188"/>
            <a:ext cx="4824412" cy="430212"/>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 in terms of</a:t>
            </a:r>
          </a:p>
        </p:txBody>
      </p:sp>
      <p:sp>
        <p:nvSpPr>
          <p:cNvPr id="12" name="TextBox 11"/>
          <p:cNvSpPr txBox="1">
            <a:spLocks noChangeArrowheads="1"/>
          </p:cNvSpPr>
          <p:nvPr/>
        </p:nvSpPr>
        <p:spPr bwMode="auto">
          <a:xfrm>
            <a:off x="3676650" y="4357688"/>
            <a:ext cx="4824413" cy="430212"/>
          </a:xfrm>
          <a:prstGeom prst="rect">
            <a:avLst/>
          </a:prstGeom>
          <a:noFill/>
          <a:ln w="9525">
            <a:noFill/>
            <a:miter lim="800000"/>
            <a:headEnd/>
            <a:tailEnd/>
          </a:ln>
        </p:spPr>
        <p:txBody>
          <a:bodyPr>
            <a:spAutoFit/>
          </a:bodyPr>
          <a:lstStyle/>
          <a:p>
            <a:r>
              <a:rPr lang="en-US" altLang="zh-CN" sz="2200" dirty="0">
                <a:latin typeface="Helvetica"/>
                <a:ea typeface="Cambria Math" pitchFamily="18" charset="0"/>
                <a:cs typeface="Arial" pitchFamily="34" charset="0"/>
              </a:rPr>
              <a:t>  get away with </a:t>
            </a:r>
            <a:r>
              <a:rPr lang="en-US" altLang="zh-CN" sz="2200" dirty="0" err="1" smtClean="0">
                <a:latin typeface="Helvetica"/>
                <a:ea typeface="Cambria Math" pitchFamily="18" charset="0"/>
                <a:cs typeface="Arial" pitchFamily="34" charset="0"/>
              </a:rPr>
              <a:t>sth</a:t>
            </a:r>
            <a:r>
              <a:rPr lang="en-US" altLang="zh-CN" sz="2200" dirty="0" smtClean="0">
                <a:latin typeface="Helvetica"/>
                <a:ea typeface="Cambria Math" pitchFamily="18" charset="0"/>
                <a:cs typeface="Arial" pitchFamily="34" charset="0"/>
              </a:rPr>
              <a:t>.</a:t>
            </a:r>
            <a:endParaRPr lang="en-US" altLang="zh-CN" sz="2200" dirty="0">
              <a:latin typeface="Helvetica"/>
              <a:ea typeface="Cambria Math" pitchFamily="18" charset="0"/>
              <a:cs typeface="Arial" pitchFamily="34" charset="0"/>
            </a:endParaRPr>
          </a:p>
        </p:txBody>
      </p:sp>
      <p:sp>
        <p:nvSpPr>
          <p:cNvPr id="13" name="TextBox 12"/>
          <p:cNvSpPr txBox="1">
            <a:spLocks noChangeArrowheads="1"/>
          </p:cNvSpPr>
          <p:nvPr/>
        </p:nvSpPr>
        <p:spPr bwMode="auto">
          <a:xfrm>
            <a:off x="3676650" y="4999038"/>
            <a:ext cx="4824413" cy="430212"/>
          </a:xfrm>
          <a:prstGeom prst="rect">
            <a:avLst/>
          </a:prstGeom>
          <a:noFill/>
          <a:ln w="9525">
            <a:noFill/>
            <a:miter lim="800000"/>
            <a:headEnd/>
            <a:tailEnd/>
          </a:ln>
        </p:spPr>
        <p:txBody>
          <a:bodyPr>
            <a:spAutoFit/>
          </a:bodyPr>
          <a:lstStyle/>
          <a:p>
            <a:r>
              <a:rPr lang="en-US" altLang="zh-CN" sz="2200" dirty="0">
                <a:latin typeface="Helvetica"/>
                <a:ea typeface="Cambria Math" pitchFamily="18" charset="0"/>
                <a:cs typeface="Arial" pitchFamily="34" charset="0"/>
              </a:rPr>
              <a:t>  insulate sb</a:t>
            </a:r>
            <a:r>
              <a:rPr lang="en-US" altLang="zh-CN" sz="2200" dirty="0" smtClean="0">
                <a:latin typeface="Helvetica"/>
                <a:ea typeface="Cambria Math" pitchFamily="18" charset="0"/>
                <a:cs typeface="Arial" pitchFamily="34" charset="0"/>
              </a:rPr>
              <a:t>. / </a:t>
            </a:r>
            <a:r>
              <a:rPr lang="en-US" altLang="zh-CN" sz="2200" dirty="0" err="1">
                <a:latin typeface="Helvetica"/>
                <a:ea typeface="Cambria Math" pitchFamily="18" charset="0"/>
                <a:cs typeface="Arial" pitchFamily="34" charset="0"/>
              </a:rPr>
              <a:t>sth</a:t>
            </a:r>
            <a:r>
              <a:rPr lang="en-US" altLang="zh-CN" sz="2200" dirty="0">
                <a:latin typeface="Helvetica"/>
                <a:ea typeface="Cambria Math" pitchFamily="18" charset="0"/>
                <a:cs typeface="Arial" pitchFamily="34" charset="0"/>
              </a:rPr>
              <a:t>. </a:t>
            </a:r>
            <a:r>
              <a:rPr lang="en-US" altLang="zh-CN" sz="2200" dirty="0" smtClean="0">
                <a:latin typeface="Helvetica"/>
                <a:ea typeface="Cambria Math" pitchFamily="18" charset="0"/>
                <a:cs typeface="Arial" pitchFamily="34" charset="0"/>
              </a:rPr>
              <a:t>from / </a:t>
            </a:r>
            <a:r>
              <a:rPr lang="en-US" altLang="zh-CN" sz="2200" dirty="0">
                <a:latin typeface="Helvetica"/>
                <a:ea typeface="Cambria Math" pitchFamily="18" charset="0"/>
                <a:cs typeface="Arial" pitchFamily="34" charset="0"/>
              </a:rPr>
              <a:t>against</a:t>
            </a:r>
          </a:p>
        </p:txBody>
      </p:sp>
      <p:sp>
        <p:nvSpPr>
          <p:cNvPr id="14" name="TextBox 13"/>
          <p:cNvSpPr txBox="1">
            <a:spLocks noChangeArrowheads="1"/>
          </p:cNvSpPr>
          <p:nvPr/>
        </p:nvSpPr>
        <p:spPr bwMode="auto">
          <a:xfrm>
            <a:off x="3676650" y="5715000"/>
            <a:ext cx="4824413" cy="295275"/>
          </a:xfrm>
          <a:prstGeom prst="rect">
            <a:avLst/>
          </a:prstGeom>
          <a:noFill/>
          <a:ln w="9525">
            <a:noFill/>
            <a:miter lim="800000"/>
            <a:headEnd/>
            <a:tailEnd/>
          </a:ln>
        </p:spPr>
        <p:txBody>
          <a:bodyPr>
            <a:spAutoFit/>
          </a:bodyPr>
          <a:lstStyle/>
          <a:p>
            <a:pPr indent="-185738">
              <a:lnSpc>
                <a:spcPct val="60000"/>
              </a:lnSpc>
              <a:spcBef>
                <a:spcPct val="50000"/>
              </a:spcBef>
            </a:pPr>
            <a:r>
              <a:rPr lang="en-US" altLang="zh-CN" sz="2200">
                <a:latin typeface="Helvetica"/>
                <a:ea typeface="Cambria Math" pitchFamily="18" charset="0"/>
                <a:cs typeface="Arial" pitchFamily="34" charset="0"/>
              </a:rPr>
              <a:t>  irrespective of</a:t>
            </a:r>
          </a:p>
        </p:txBody>
      </p:sp>
      <p:sp>
        <p:nvSpPr>
          <p:cNvPr id="17" name="TextBox 16"/>
          <p:cNvSpPr txBox="1">
            <a:spLocks noChangeArrowheads="1"/>
          </p:cNvSpPr>
          <p:nvPr/>
        </p:nvSpPr>
        <p:spPr bwMode="auto">
          <a:xfrm>
            <a:off x="3786188" y="2020888"/>
            <a:ext cx="4824412" cy="430212"/>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dispense with</a:t>
            </a:r>
          </a:p>
        </p:txBody>
      </p:sp>
      <p:grpSp>
        <p:nvGrpSpPr>
          <p:cNvPr id="15" name="组合 16"/>
          <p:cNvGrpSpPr>
            <a:grpSpLocks/>
          </p:cNvGrpSpPr>
          <p:nvPr/>
        </p:nvGrpSpPr>
        <p:grpSpPr bwMode="auto">
          <a:xfrm>
            <a:off x="-1588" y="4763"/>
            <a:ext cx="8339138" cy="1122362"/>
            <a:chOff x="-1787" y="5041"/>
            <a:chExt cx="8339865" cy="1121584"/>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a:hlinkClick r:id="rId3"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the useful expressions</a:t>
              </a:r>
            </a:p>
          </p:txBody>
        </p:sp>
        <p:sp>
          <p:nvSpPr>
            <p:cNvPr id="19" name="矩形 18"/>
            <p:cNvSpPr>
              <a:spLocks noChangeArrowheads="1"/>
            </p:cNvSpPr>
            <p:nvPr/>
          </p:nvSpPr>
          <p:spPr bwMode="auto">
            <a:xfrm>
              <a:off x="3491880" y="476672"/>
              <a:ext cx="48461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b="1" dirty="0">
                  <a:solidFill>
                    <a:srgbClr val="0070C0"/>
                  </a:solidFill>
                  <a:latin typeface="Helvetica" pitchFamily="2" charset="0"/>
                </a:rPr>
                <a:t>Language points—Useful expressions</a:t>
              </a:r>
              <a:endParaRPr lang="zh-CN" altLang="en-US" sz="2000" b="1"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4" grpId="0"/>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00063" y="1427163"/>
          <a:ext cx="8286837" cy="4072499"/>
        </p:xfrm>
        <a:graphic>
          <a:graphicData uri="http://schemas.openxmlformats.org/drawingml/2006/table">
            <a:tbl>
              <a:tblPr firstRow="1" bandRow="1">
                <a:tableStyleId>{22838BEF-8BB2-4498-84A7-C5851F593DF1}</a:tableStyleId>
              </a:tblPr>
              <a:tblGrid>
                <a:gridCol w="3571900"/>
                <a:gridCol w="4714937"/>
              </a:tblGrid>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9 </a:t>
                      </a:r>
                      <a:r>
                        <a:rPr lang="zh-CN" altLang="en-US" sz="2200" b="0" kern="1200" dirty="0" smtClean="0">
                          <a:solidFill>
                            <a:schemeClr val="dk1"/>
                          </a:solidFill>
                          <a:latin typeface="华文楷体" pitchFamily="2" charset="-122"/>
                          <a:ea typeface="华文楷体" pitchFamily="2" charset="-122"/>
                          <a:cs typeface="+mn-cs"/>
                        </a:rPr>
                        <a:t>由某人支配；供某人使用</a:t>
                      </a:r>
                    </a:p>
                  </a:txBody>
                  <a:tcPr marL="0" marR="0" marT="0" marB="0" horzOverflow="overflow"/>
                </a:tc>
                <a:tc>
                  <a:txBody>
                    <a:bodyPr/>
                    <a:lstStyle/>
                    <a:p>
                      <a:endParaRPr lang="zh-CN" altLang="en-US" sz="2200" b="0" dirty="0">
                        <a:latin typeface="华文楷体" pitchFamily="2" charset="-122"/>
                        <a:ea typeface="华文楷体" pitchFamily="2" charset="-122"/>
                      </a:endParaRPr>
                    </a:p>
                  </a:txBody>
                  <a:tcPr anchor="ctr"/>
                </a:tc>
              </a:tr>
              <a:tr h="57530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10 </a:t>
                      </a:r>
                      <a:r>
                        <a:rPr lang="zh-CN" altLang="en-US" sz="2200" b="0" kern="1200" dirty="0" smtClean="0">
                          <a:solidFill>
                            <a:schemeClr val="dk1"/>
                          </a:solidFill>
                          <a:latin typeface="华文楷体" pitchFamily="2" charset="-122"/>
                          <a:ea typeface="华文楷体" pitchFamily="2" charset="-122"/>
                          <a:cs typeface="+mn-cs"/>
                        </a:rPr>
                        <a:t>自尊</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11</a:t>
                      </a:r>
                      <a:r>
                        <a:rPr lang="zh-CN" altLang="en-US" sz="1800" kern="1200" baseline="0" dirty="0" smtClean="0">
                          <a:solidFill>
                            <a:schemeClr val="dk1"/>
                          </a:solidFill>
                          <a:latin typeface="+mn-lt"/>
                          <a:ea typeface="+mn-ea"/>
                          <a:cs typeface="+mn-cs"/>
                        </a:rPr>
                        <a:t> </a:t>
                      </a:r>
                      <a:r>
                        <a:rPr lang="zh-CN" altLang="en-US" sz="2200" b="0" kern="1200" dirty="0" smtClean="0">
                          <a:solidFill>
                            <a:schemeClr val="dk1"/>
                          </a:solidFill>
                          <a:latin typeface="华文楷体" pitchFamily="2" charset="-122"/>
                          <a:ea typeface="华文楷体" pitchFamily="2" charset="-122"/>
                          <a:cs typeface="+mn-cs"/>
                        </a:rPr>
                        <a:t>儒家“忠”的信条</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12 </a:t>
                      </a:r>
                      <a:r>
                        <a:rPr lang="zh-CN" altLang="en-US" sz="2200" b="0" kern="1200" dirty="0" smtClean="0">
                          <a:solidFill>
                            <a:schemeClr val="dk1"/>
                          </a:solidFill>
                          <a:latin typeface="华文楷体" pitchFamily="2" charset="-122"/>
                          <a:ea typeface="华文楷体" pitchFamily="2" charset="-122"/>
                          <a:cs typeface="+mn-cs"/>
                        </a:rPr>
                        <a:t>把</a:t>
                      </a:r>
                      <a:r>
                        <a:rPr lang="en-US" altLang="en-US" sz="220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强加于</a:t>
                      </a:r>
                      <a:r>
                        <a:rPr lang="en-US" altLang="en-US" sz="2200" kern="1200" dirty="0" smtClean="0">
                          <a:solidFill>
                            <a:schemeClr val="dk1"/>
                          </a:solidFill>
                          <a:latin typeface="华文楷体" pitchFamily="2" charset="-122"/>
                          <a:ea typeface="华文楷体" pitchFamily="2" charset="-122"/>
                          <a:cs typeface="+mn-cs"/>
                        </a:rPr>
                        <a:t>…</a:t>
                      </a:r>
                      <a:endParaRPr lang="en-US" altLang="zh-CN" sz="2200" b="0" kern="1200" dirty="0" smtClean="0">
                        <a:solidFill>
                          <a:schemeClr val="dk1"/>
                        </a:solidFill>
                        <a:latin typeface="华文楷体" pitchFamily="2" charset="-122"/>
                        <a:ea typeface="华文楷体" pitchFamily="2" charset="-122"/>
                        <a:cs typeface="+mn-cs"/>
                      </a:endParaRP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13 </a:t>
                      </a:r>
                      <a:r>
                        <a:rPr lang="zh-CN" altLang="en-US" sz="2200" b="0" kern="1200" dirty="0" smtClean="0">
                          <a:solidFill>
                            <a:schemeClr val="dk1"/>
                          </a:solidFill>
                          <a:latin typeface="华文楷体" pitchFamily="2" charset="-122"/>
                          <a:ea typeface="华文楷体" pitchFamily="2" charset="-122"/>
                          <a:cs typeface="+mn-cs"/>
                        </a:rPr>
                        <a:t>具有对</a:t>
                      </a:r>
                      <a:r>
                        <a:rPr lang="en-US" altLang="en-US"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的管辖权</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曲解某人</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506598">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15 </a:t>
                      </a:r>
                      <a:r>
                        <a:rPr lang="zh-CN" altLang="en-US" sz="2200" b="0" kern="1200" dirty="0" smtClean="0">
                          <a:solidFill>
                            <a:schemeClr val="dk1"/>
                          </a:solidFill>
                          <a:latin typeface="华文楷体" pitchFamily="2" charset="-122"/>
                          <a:ea typeface="华文楷体" pitchFamily="2" charset="-122"/>
                          <a:cs typeface="+mn-cs"/>
                        </a:rPr>
                        <a:t>就</a:t>
                      </a:r>
                      <a:r>
                        <a:rPr lang="en-US" altLang="en-US" sz="2200" b="0" kern="1200" dirty="0" smtClean="0">
                          <a:solidFill>
                            <a:schemeClr val="dk1"/>
                          </a:solidFill>
                          <a:latin typeface="华文楷体" pitchFamily="2" charset="-122"/>
                          <a:ea typeface="华文楷体" pitchFamily="2" charset="-122"/>
                          <a:cs typeface="+mn-cs"/>
                        </a:rPr>
                        <a:t>…</a:t>
                      </a:r>
                      <a:r>
                        <a:rPr lang="zh-CN" altLang="en-US" sz="2200" b="0" kern="1200" dirty="0" smtClean="0">
                          <a:solidFill>
                            <a:schemeClr val="dk1"/>
                          </a:solidFill>
                          <a:latin typeface="华文楷体" pitchFamily="2" charset="-122"/>
                          <a:ea typeface="华文楷体" pitchFamily="2" charset="-122"/>
                          <a:cs typeface="+mn-cs"/>
                        </a:rPr>
                        <a:t>而言</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16</a:t>
                      </a:r>
                      <a:r>
                        <a:rPr lang="zh-CN" altLang="en-US" sz="2200" b="0" kern="1200" dirty="0" smtClean="0">
                          <a:solidFill>
                            <a:schemeClr val="dk1"/>
                          </a:solidFill>
                          <a:latin typeface="华文楷体" pitchFamily="2" charset="-122"/>
                          <a:ea typeface="华文楷体" pitchFamily="2" charset="-122"/>
                          <a:cs typeface="+mn-cs"/>
                        </a:rPr>
                        <a:t>布丁好不好，吃了才知道</a:t>
                      </a:r>
                    </a:p>
                  </a:txBody>
                  <a:tcPr marL="0" marR="0" marT="0" marB="0"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a:spLocks noChangeArrowheads="1"/>
          </p:cNvSpPr>
          <p:nvPr/>
        </p:nvSpPr>
        <p:spPr bwMode="auto">
          <a:xfrm>
            <a:off x="4105275" y="1427163"/>
            <a:ext cx="4824413" cy="430212"/>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at one’s disposal</a:t>
            </a:r>
          </a:p>
        </p:txBody>
      </p:sp>
      <p:sp>
        <p:nvSpPr>
          <p:cNvPr id="7" name="TextBox 6"/>
          <p:cNvSpPr txBox="1">
            <a:spLocks noChangeArrowheads="1"/>
          </p:cNvSpPr>
          <p:nvPr/>
        </p:nvSpPr>
        <p:spPr bwMode="auto">
          <a:xfrm>
            <a:off x="4105275" y="1927225"/>
            <a:ext cx="4824413" cy="430213"/>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self-esteem</a:t>
            </a:r>
          </a:p>
        </p:txBody>
      </p:sp>
      <p:sp>
        <p:nvSpPr>
          <p:cNvPr id="8" name="TextBox 7"/>
          <p:cNvSpPr txBox="1">
            <a:spLocks noChangeArrowheads="1"/>
          </p:cNvSpPr>
          <p:nvPr/>
        </p:nvSpPr>
        <p:spPr bwMode="auto">
          <a:xfrm>
            <a:off x="4105275" y="2498725"/>
            <a:ext cx="4824413" cy="430213"/>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Confucian doctrine of loyalty</a:t>
            </a:r>
          </a:p>
        </p:txBody>
      </p:sp>
      <p:sp>
        <p:nvSpPr>
          <p:cNvPr id="10" name="TextBox 9"/>
          <p:cNvSpPr txBox="1">
            <a:spLocks noChangeArrowheads="1"/>
          </p:cNvSpPr>
          <p:nvPr/>
        </p:nvSpPr>
        <p:spPr bwMode="auto">
          <a:xfrm>
            <a:off x="4105275" y="3000375"/>
            <a:ext cx="4824413" cy="430213"/>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force sth. on / upon sb.</a:t>
            </a:r>
          </a:p>
        </p:txBody>
      </p:sp>
      <p:sp>
        <p:nvSpPr>
          <p:cNvPr id="11" name="TextBox 10"/>
          <p:cNvSpPr txBox="1">
            <a:spLocks noChangeArrowheads="1"/>
          </p:cNvSpPr>
          <p:nvPr/>
        </p:nvSpPr>
        <p:spPr bwMode="auto">
          <a:xfrm>
            <a:off x="4033838" y="3571875"/>
            <a:ext cx="4824412" cy="430213"/>
          </a:xfrm>
          <a:prstGeom prst="rect">
            <a:avLst/>
          </a:prstGeom>
          <a:noFill/>
          <a:ln w="9525">
            <a:noFill/>
            <a:miter lim="800000"/>
            <a:headEnd/>
            <a:tailEnd/>
          </a:ln>
        </p:spPr>
        <p:txBody>
          <a:bodyPr>
            <a:spAutoFit/>
          </a:bodyPr>
          <a:lstStyle/>
          <a:p>
            <a:r>
              <a:rPr lang="en-US" altLang="zh-CN" sz="2200">
                <a:latin typeface="Helvetica"/>
                <a:ea typeface="Cambria Math" pitchFamily="18" charset="0"/>
                <a:cs typeface="Arial" pitchFamily="34" charset="0"/>
              </a:rPr>
              <a:t> have authority over</a:t>
            </a:r>
          </a:p>
        </p:txBody>
      </p:sp>
      <p:sp>
        <p:nvSpPr>
          <p:cNvPr id="12" name="TextBox 11"/>
          <p:cNvSpPr txBox="1">
            <a:spLocks noChangeArrowheads="1"/>
          </p:cNvSpPr>
          <p:nvPr/>
        </p:nvSpPr>
        <p:spPr bwMode="auto">
          <a:xfrm>
            <a:off x="4105275" y="4000500"/>
            <a:ext cx="4824413" cy="430213"/>
          </a:xfrm>
          <a:prstGeom prst="rect">
            <a:avLst/>
          </a:prstGeom>
          <a:noFill/>
          <a:ln w="9525">
            <a:noFill/>
            <a:miter lim="800000"/>
            <a:headEnd/>
            <a:tailEnd/>
          </a:ln>
        </p:spPr>
        <p:txBody>
          <a:bodyPr>
            <a:spAutoFit/>
          </a:bodyPr>
          <a:lstStyle/>
          <a:p>
            <a:r>
              <a:rPr lang="en-US" altLang="zh-CN" sz="2200" dirty="0" smtClean="0">
                <a:latin typeface="Helvetica"/>
                <a:ea typeface="Cambria Math" pitchFamily="18" charset="0"/>
                <a:cs typeface="Arial" pitchFamily="34" charset="0"/>
              </a:rPr>
              <a:t> </a:t>
            </a:r>
            <a:r>
              <a:rPr lang="en-US" altLang="zh-CN" sz="2200" dirty="0">
                <a:latin typeface="Helvetica"/>
                <a:ea typeface="Cambria Math" pitchFamily="18" charset="0"/>
                <a:cs typeface="Arial" pitchFamily="34" charset="0"/>
              </a:rPr>
              <a:t>get </a:t>
            </a:r>
            <a:r>
              <a:rPr lang="en-US" altLang="zh-CN" sz="2200" dirty="0" smtClean="0">
                <a:latin typeface="Helvetica"/>
                <a:ea typeface="Cambria Math" pitchFamily="18" charset="0"/>
                <a:cs typeface="Arial" pitchFamily="34" charset="0"/>
              </a:rPr>
              <a:t>sb. </a:t>
            </a:r>
            <a:r>
              <a:rPr lang="en-US" altLang="zh-CN" sz="2200" dirty="0">
                <a:latin typeface="Helvetica"/>
                <a:ea typeface="Cambria Math" pitchFamily="18" charset="0"/>
                <a:cs typeface="Arial" pitchFamily="34" charset="0"/>
              </a:rPr>
              <a:t>wrong</a:t>
            </a:r>
          </a:p>
        </p:txBody>
      </p:sp>
      <p:sp>
        <p:nvSpPr>
          <p:cNvPr id="13" name="TextBox 12"/>
          <p:cNvSpPr txBox="1">
            <a:spLocks noChangeArrowheads="1"/>
          </p:cNvSpPr>
          <p:nvPr/>
        </p:nvSpPr>
        <p:spPr bwMode="auto">
          <a:xfrm>
            <a:off x="4071934" y="4653136"/>
            <a:ext cx="4824413" cy="311150"/>
          </a:xfrm>
          <a:prstGeom prst="rect">
            <a:avLst/>
          </a:prstGeom>
          <a:noFill/>
          <a:ln w="9525">
            <a:noFill/>
            <a:miter lim="800000"/>
            <a:headEnd/>
            <a:tailEnd/>
          </a:ln>
        </p:spPr>
        <p:txBody>
          <a:bodyPr>
            <a:spAutoFit/>
          </a:bodyPr>
          <a:lstStyle/>
          <a:p>
            <a:pPr indent="-185738">
              <a:lnSpc>
                <a:spcPct val="60000"/>
              </a:lnSpc>
              <a:spcBef>
                <a:spcPct val="50000"/>
              </a:spcBef>
            </a:pPr>
            <a:r>
              <a:rPr lang="en-US" altLang="zh-CN" sz="2200" dirty="0" smtClean="0">
                <a:latin typeface="Helvetica"/>
                <a:ea typeface="Cambria Math" pitchFamily="18" charset="0"/>
                <a:cs typeface="Arial" pitchFamily="34" charset="0"/>
              </a:rPr>
              <a:t> for </a:t>
            </a:r>
            <a:r>
              <a:rPr lang="en-US" altLang="zh-CN" sz="2200" dirty="0">
                <a:latin typeface="Helvetica"/>
                <a:ea typeface="Cambria Math" pitchFamily="18" charset="0"/>
                <a:cs typeface="Arial" pitchFamily="34" charset="0"/>
              </a:rPr>
              <a:t>one’s part</a:t>
            </a:r>
          </a:p>
        </p:txBody>
      </p:sp>
      <p:sp>
        <p:nvSpPr>
          <p:cNvPr id="14" name="TextBox 13"/>
          <p:cNvSpPr txBox="1">
            <a:spLocks noChangeArrowheads="1"/>
          </p:cNvSpPr>
          <p:nvPr/>
        </p:nvSpPr>
        <p:spPr bwMode="auto">
          <a:xfrm>
            <a:off x="4105275" y="5085184"/>
            <a:ext cx="4824413" cy="311150"/>
          </a:xfrm>
          <a:prstGeom prst="rect">
            <a:avLst/>
          </a:prstGeom>
          <a:noFill/>
          <a:ln w="9525">
            <a:noFill/>
            <a:miter lim="800000"/>
            <a:headEnd/>
            <a:tailEnd/>
          </a:ln>
        </p:spPr>
        <p:txBody>
          <a:bodyPr>
            <a:spAutoFit/>
          </a:bodyPr>
          <a:lstStyle/>
          <a:p>
            <a:pPr indent="-185738">
              <a:lnSpc>
                <a:spcPct val="60000"/>
              </a:lnSpc>
              <a:spcBef>
                <a:spcPct val="50000"/>
              </a:spcBef>
            </a:pPr>
            <a:r>
              <a:rPr lang="en-US" altLang="zh-CN" sz="2200" dirty="0">
                <a:latin typeface="Helvetica"/>
                <a:ea typeface="Cambria Math" pitchFamily="18" charset="0"/>
                <a:cs typeface="Arial" pitchFamily="34" charset="0"/>
              </a:rPr>
              <a:t>the proof is in the pudding</a:t>
            </a:r>
          </a:p>
        </p:txBody>
      </p:sp>
      <p:pic>
        <p:nvPicPr>
          <p:cNvPr id="110631"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5" name="组合 16"/>
          <p:cNvGrpSpPr>
            <a:grpSpLocks/>
          </p:cNvGrpSpPr>
          <p:nvPr/>
        </p:nvGrpSpPr>
        <p:grpSpPr bwMode="auto">
          <a:xfrm>
            <a:off x="-1588" y="4763"/>
            <a:ext cx="8339138" cy="1122362"/>
            <a:chOff x="-1787" y="5041"/>
            <a:chExt cx="8339865" cy="1121584"/>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a:hlinkClick r:id="rId5"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the useful expressions</a:t>
              </a:r>
            </a:p>
          </p:txBody>
        </p:sp>
        <p:sp>
          <p:nvSpPr>
            <p:cNvPr id="18" name="矩形 17"/>
            <p:cNvSpPr>
              <a:spLocks noChangeArrowheads="1"/>
            </p:cNvSpPr>
            <p:nvPr/>
          </p:nvSpPr>
          <p:spPr bwMode="auto">
            <a:xfrm>
              <a:off x="3491880" y="476672"/>
              <a:ext cx="48461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b="1" dirty="0">
                  <a:solidFill>
                    <a:srgbClr val="0070C0"/>
                  </a:solidFill>
                  <a:latin typeface="Helvetica" pitchFamily="2" charset="0"/>
                </a:rPr>
                <a:t>Language points—Useful expressions</a:t>
              </a:r>
              <a:endParaRPr lang="zh-CN" altLang="en-US" sz="2000" b="1"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xmlns="" val="3546302285"/>
              </p:ext>
            </p:extLst>
          </p:nvPr>
        </p:nvGraphicFramePr>
        <p:xfrm>
          <a:off x="321931" y="1524934"/>
          <a:ext cx="8679194" cy="4208322"/>
        </p:xfrm>
        <a:graphic>
          <a:graphicData uri="http://schemas.openxmlformats.org/drawingml/2006/table">
            <a:tbl>
              <a:tblPr firstRow="1" bandRow="1">
                <a:tableStyleId>{5C22544A-7EE6-4342-B048-85BDC9FD1C3A}</a:tableStyleId>
              </a:tblPr>
              <a:tblGrid>
                <a:gridCol w="3821109"/>
                <a:gridCol w="4858085"/>
              </a:tblGrid>
              <a:tr h="4211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tc>
              </a:tr>
              <a:tr h="1093666">
                <a:tc>
                  <a:txBody>
                    <a:bodyPr/>
                    <a:lstStyle/>
                    <a:p>
                      <a:pPr marL="263525" marR="0" indent="-263525"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1.</a:t>
                      </a:r>
                      <a:r>
                        <a:rPr kumimoji="1" lang="en-US" altLang="zh-CN" sz="2400" b="1" kern="1200" baseline="0" dirty="0" smtClean="0">
                          <a:solidFill>
                            <a:srgbClr val="000000"/>
                          </a:solidFill>
                          <a:latin typeface="华文楷体" pitchFamily="2" charset="-122"/>
                          <a:ea typeface="华文楷体" pitchFamily="2" charset="-122"/>
                          <a:cs typeface="+mn-cs"/>
                        </a:rPr>
                        <a:t> </a:t>
                      </a:r>
                      <a:r>
                        <a:rPr kumimoji="1" lang="zh-CN" altLang="en-US" sz="2400" b="1" kern="1200" dirty="0" smtClean="0">
                          <a:solidFill>
                            <a:srgbClr val="000000"/>
                          </a:solidFill>
                          <a:latin typeface="华文楷体" pitchFamily="2" charset="-122"/>
                          <a:ea typeface="华文楷体" pitchFamily="2" charset="-122"/>
                          <a:cs typeface="+mn-cs"/>
                        </a:rPr>
                        <a:t>用于表达“其他人对某人做事情的看法”。</a:t>
                      </a:r>
                    </a:p>
                  </a:txBody>
                  <a:tcP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tc>
              </a:tr>
              <a:tr h="785818">
                <a:tc>
                  <a:txBody>
                    <a:bodyPr/>
                    <a:lstStyle/>
                    <a:p>
                      <a:pPr marL="263525" marR="0" indent="-263525"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2. </a:t>
                      </a:r>
                      <a:r>
                        <a:rPr kumimoji="1" lang="zh-CN" altLang="en-US" sz="2400" b="1" kern="1200" dirty="0" smtClean="0">
                          <a:solidFill>
                            <a:srgbClr val="000000"/>
                          </a:solidFill>
                          <a:latin typeface="华文楷体" pitchFamily="2" charset="-122"/>
                          <a:ea typeface="华文楷体" pitchFamily="2" charset="-122"/>
                          <a:cs typeface="+mn-cs"/>
                        </a:rPr>
                        <a:t>用于表示“对某人</a:t>
                      </a:r>
                      <a:r>
                        <a:rPr kumimoji="1" lang="en-US" altLang="en-US" sz="2400" b="1" kern="1200" dirty="0" smtClean="0">
                          <a:solidFill>
                            <a:srgbClr val="000000"/>
                          </a:solidFill>
                          <a:latin typeface="华文楷体" pitchFamily="2" charset="-122"/>
                          <a:ea typeface="华文楷体" pitchFamily="2" charset="-122"/>
                          <a:cs typeface="+mn-cs"/>
                        </a:rPr>
                        <a:t>/</a:t>
                      </a:r>
                      <a:r>
                        <a:rPr kumimoji="1" lang="zh-CN" altLang="en-US" sz="2400" b="1" kern="1200" dirty="0" smtClean="0">
                          <a:solidFill>
                            <a:srgbClr val="000000"/>
                          </a:solidFill>
                          <a:latin typeface="华文楷体" pitchFamily="2" charset="-122"/>
                          <a:ea typeface="华文楷体" pitchFamily="2" charset="-122"/>
                          <a:cs typeface="+mn-cs"/>
                        </a:rPr>
                        <a:t>事的应对措施”。</a:t>
                      </a:r>
                    </a:p>
                  </a:txBody>
                  <a:tcPr/>
                </a:tc>
                <a:tc>
                  <a:txBody>
                    <a:bodyPr/>
                    <a:lstStyle/>
                    <a:p>
                      <a:pPr algn="l">
                        <a:lnSpc>
                          <a:spcPct val="100000"/>
                        </a:lnSpc>
                      </a:pPr>
                      <a:endParaRPr lang="zh-CN" altLang="en-US" dirty="0"/>
                    </a:p>
                  </a:txBody>
                  <a:tcPr/>
                </a:tc>
              </a:tr>
              <a:tr h="977240">
                <a:tc>
                  <a:txBody>
                    <a:bodyPr/>
                    <a:lstStyle/>
                    <a:p>
                      <a:pPr marL="263525" marR="0" indent="-263525"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3. </a:t>
                      </a:r>
                      <a:r>
                        <a:rPr kumimoji="1" lang="zh-CN" altLang="en-US" sz="2400" b="1" kern="1200" dirty="0" smtClean="0">
                          <a:solidFill>
                            <a:srgbClr val="000000"/>
                          </a:solidFill>
                          <a:latin typeface="华文楷体" pitchFamily="2" charset="-122"/>
                          <a:ea typeface="华文楷体" pitchFamily="2" charset="-122"/>
                          <a:cs typeface="+mn-cs"/>
                        </a:rPr>
                        <a:t>用于表示“中西方理念的差异”。</a:t>
                      </a:r>
                    </a:p>
                  </a:txBody>
                  <a:tcPr/>
                </a:tc>
                <a:tc>
                  <a:txBody>
                    <a:bodyPr/>
                    <a:lstStyle/>
                    <a:p>
                      <a:pPr algn="l">
                        <a:lnSpc>
                          <a:spcPct val="100000"/>
                        </a:lnSpc>
                      </a:pPr>
                      <a:endParaRPr lang="zh-CN" altLang="en-US" dirty="0"/>
                    </a:p>
                  </a:txBody>
                  <a:tcPr/>
                </a:tc>
              </a:tr>
              <a:tr h="857256">
                <a:tc>
                  <a:txBody>
                    <a:bodyPr/>
                    <a:lstStyle/>
                    <a:p>
                      <a:pPr marL="263525" marR="0" indent="-263525"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cs typeface="+mn-cs"/>
                        </a:rPr>
                        <a:t>4. </a:t>
                      </a:r>
                      <a:r>
                        <a:rPr kumimoji="1" lang="zh-CN" altLang="en-US" sz="2400" b="1" kern="1200" dirty="0" smtClean="0">
                          <a:solidFill>
                            <a:srgbClr val="000000"/>
                          </a:solidFill>
                          <a:latin typeface="华文楷体" pitchFamily="2" charset="-122"/>
                          <a:ea typeface="华文楷体" pitchFamily="2" charset="-122"/>
                          <a:cs typeface="+mn-cs"/>
                        </a:rPr>
                        <a:t>用于表示“特定时刻的来临</a:t>
                      </a:r>
                      <a:r>
                        <a:rPr kumimoji="1" lang="en-US" altLang="zh-CN" sz="2400" b="1" kern="1200" dirty="0" smtClean="0">
                          <a:solidFill>
                            <a:srgbClr val="000000"/>
                          </a:solidFill>
                          <a:latin typeface="华文楷体" pitchFamily="2" charset="-122"/>
                          <a:ea typeface="华文楷体" pitchFamily="2" charset="-122"/>
                          <a:cs typeface="+mn-cs"/>
                        </a:rPr>
                        <a:t>…</a:t>
                      </a:r>
                      <a:r>
                        <a:rPr kumimoji="1" lang="zh-CN" altLang="en-US" sz="2400" b="1" kern="1200" dirty="0" smtClean="0">
                          <a:solidFill>
                            <a:srgbClr val="000000"/>
                          </a:solidFill>
                          <a:latin typeface="华文楷体" pitchFamily="2" charset="-122"/>
                          <a:ea typeface="华文楷体" pitchFamily="2" charset="-122"/>
                          <a:cs typeface="+mn-cs"/>
                        </a:rPr>
                        <a:t>”。</a:t>
                      </a:r>
                      <a:endParaRPr kumimoji="1" lang="zh-CN" altLang="en-US" sz="2400" b="1" kern="1200" dirty="0">
                        <a:solidFill>
                          <a:srgbClr val="000000"/>
                        </a:solidFill>
                        <a:latin typeface="华文楷体" pitchFamily="2" charset="-122"/>
                        <a:ea typeface="华文楷体" pitchFamily="2" charset="-122"/>
                        <a:cs typeface="+mn-cs"/>
                      </a:endParaRPr>
                    </a:p>
                  </a:txBody>
                  <a:tcPr/>
                </a:tc>
                <a:tc>
                  <a:txBody>
                    <a:bodyPr/>
                    <a:lstStyle/>
                    <a:p>
                      <a:pPr algn="l">
                        <a:lnSpc>
                          <a:spcPct val="100000"/>
                        </a:lnSpc>
                      </a:pPr>
                      <a:endParaRPr kumimoji="1" lang="zh-CN" altLang="en-US" sz="2400" b="1" kern="1200" dirty="0">
                        <a:solidFill>
                          <a:schemeClr val="accent1">
                            <a:lumMod val="50000"/>
                          </a:schemeClr>
                        </a:solidFill>
                        <a:latin typeface="Helvetica"/>
                        <a:ea typeface="+mn-ea"/>
                        <a:cs typeface="+mn-cs"/>
                      </a:endParaRPr>
                    </a:p>
                  </a:txBody>
                  <a:tcPr/>
                </a:tc>
              </a:tr>
            </a:tbl>
          </a:graphicData>
        </a:graphic>
      </p:graphicFrame>
      <p:sp>
        <p:nvSpPr>
          <p:cNvPr id="13" name="矩形 12"/>
          <p:cNvSpPr>
            <a:spLocks noChangeArrowheads="1"/>
          </p:cNvSpPr>
          <p:nvPr/>
        </p:nvSpPr>
        <p:spPr bwMode="auto">
          <a:xfrm>
            <a:off x="4238652" y="2093947"/>
            <a:ext cx="4762504" cy="830997"/>
          </a:xfrm>
          <a:prstGeom prst="rect">
            <a:avLst/>
          </a:prstGeom>
          <a:noFill/>
          <a:ln w="9525">
            <a:noFill/>
            <a:miter lim="800000"/>
            <a:headEnd/>
            <a:tailEnd/>
          </a:ln>
        </p:spPr>
        <p:txBody>
          <a:bodyPr wrap="square">
            <a:spAutoFit/>
          </a:bodyPr>
          <a:lstStyle/>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The fact is that sb. do things   </a:t>
            </a:r>
          </a:p>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that seem …, even … to sb.</a:t>
            </a:r>
            <a:endParaRPr kumimoji="1" lang="zh-CN" altLang="zh-CN" sz="2400" b="1" dirty="0" smtClean="0">
              <a:solidFill>
                <a:schemeClr val="accent1">
                  <a:lumMod val="50000"/>
                </a:schemeClr>
              </a:solidFill>
              <a:latin typeface="Helvetica"/>
              <a:ea typeface="+mn-ea"/>
            </a:endParaRPr>
          </a:p>
        </p:txBody>
      </p:sp>
      <p:sp>
        <p:nvSpPr>
          <p:cNvPr id="14" name="矩形 13"/>
          <p:cNvSpPr>
            <a:spLocks noChangeArrowheads="1"/>
          </p:cNvSpPr>
          <p:nvPr/>
        </p:nvSpPr>
        <p:spPr bwMode="auto">
          <a:xfrm>
            <a:off x="4214810" y="3102059"/>
            <a:ext cx="4643437" cy="830997"/>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That’s why the solution to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 is always to do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a:t>
            </a:r>
            <a:endParaRPr kumimoji="1" lang="zh-CN" altLang="en-US" sz="2400" b="1" dirty="0">
              <a:solidFill>
                <a:schemeClr val="accent1">
                  <a:lumMod val="50000"/>
                </a:schemeClr>
              </a:solidFill>
              <a:latin typeface="Helvetica"/>
              <a:ea typeface="+mn-ea"/>
            </a:endParaRPr>
          </a:p>
        </p:txBody>
      </p:sp>
      <p:sp>
        <p:nvSpPr>
          <p:cNvPr id="15" name="矩形 14"/>
          <p:cNvSpPr>
            <a:spLocks noChangeArrowheads="1"/>
          </p:cNvSpPr>
          <p:nvPr/>
        </p:nvSpPr>
        <p:spPr bwMode="auto">
          <a:xfrm>
            <a:off x="4214810" y="3966155"/>
            <a:ext cx="4643437" cy="830997"/>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Another area where Chinese and Westerners clash is that ...</a:t>
            </a:r>
            <a:endParaRPr kumimoji="1" lang="en-US" altLang="zh-CN" sz="2400" b="1" dirty="0">
              <a:solidFill>
                <a:schemeClr val="accent1">
                  <a:lumMod val="50000"/>
                </a:schemeClr>
              </a:solidFill>
              <a:latin typeface="Helvetica"/>
              <a:ea typeface="+mn-ea"/>
            </a:endParaRPr>
          </a:p>
        </p:txBody>
      </p:sp>
      <p:sp>
        <p:nvSpPr>
          <p:cNvPr id="11" name="矩形 10"/>
          <p:cNvSpPr>
            <a:spLocks noChangeArrowheads="1"/>
          </p:cNvSpPr>
          <p:nvPr/>
        </p:nvSpPr>
        <p:spPr bwMode="auto">
          <a:xfrm>
            <a:off x="4214810" y="4902993"/>
            <a:ext cx="4357688" cy="830263"/>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When the time comes to </a:t>
            </a:r>
          </a:p>
          <a:p>
            <a:pPr fontAlgn="auto">
              <a:spcBef>
                <a:spcPts val="0"/>
              </a:spcBef>
              <a:spcAft>
                <a:spcPts val="0"/>
              </a:spcAft>
              <a:defRPr/>
            </a:pPr>
            <a:r>
              <a:rPr kumimoji="1" lang="en-US" altLang="zh-CN" sz="2400" b="1" dirty="0" smtClean="0">
                <a:solidFill>
                  <a:schemeClr val="accent1">
                    <a:lumMod val="50000"/>
                  </a:schemeClr>
                </a:solidFill>
                <a:latin typeface="Helvetica"/>
                <a:ea typeface="+mn-ea"/>
              </a:rPr>
              <a:t>do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 …</a:t>
            </a:r>
            <a:endParaRPr kumimoji="1" lang="zh-CN" altLang="en-US" sz="2400" b="1" dirty="0" smtClean="0">
              <a:solidFill>
                <a:schemeClr val="accent1">
                  <a:lumMod val="50000"/>
                </a:schemeClr>
              </a:solidFill>
              <a:latin typeface="Helvetica"/>
              <a:ea typeface="+mn-ea"/>
            </a:endParaRPr>
          </a:p>
        </p:txBody>
      </p:sp>
      <p:grpSp>
        <p:nvGrpSpPr>
          <p:cNvPr id="9" name="组合 7"/>
          <p:cNvGrpSpPr>
            <a:grpSpLocks/>
          </p:cNvGrpSpPr>
          <p:nvPr/>
        </p:nvGrpSpPr>
        <p:grpSpPr bwMode="auto">
          <a:xfrm>
            <a:off x="-1588" y="4763"/>
            <a:ext cx="7853363" cy="1122362"/>
            <a:chOff x="-1787" y="5041"/>
            <a:chExt cx="7854156" cy="1121584"/>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0">
              <a:off x="-1787" y="5041"/>
              <a:ext cx="3373569" cy="1121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a:hlinkClick r:id="rId4" action="ppaction://hlinksldjump"/>
            </p:cNvPr>
            <p:cNvSpPr txBox="1"/>
            <p:nvPr/>
          </p:nvSpPr>
          <p:spPr>
            <a:xfrm>
              <a:off x="34730" y="209686"/>
              <a:ext cx="3381716"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cs typeface="+mn-cs"/>
                </a:rPr>
                <a:t>the functional patterns</a:t>
              </a:r>
            </a:p>
          </p:txBody>
        </p:sp>
        <p:sp>
          <p:nvSpPr>
            <p:cNvPr id="17" name="矩形 14"/>
            <p:cNvSpPr>
              <a:spLocks noChangeArrowheads="1"/>
            </p:cNvSpPr>
            <p:nvPr/>
          </p:nvSpPr>
          <p:spPr bwMode="auto">
            <a:xfrm>
              <a:off x="3491880" y="476672"/>
              <a:ext cx="4360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b="1">
                  <a:solidFill>
                    <a:srgbClr val="0070C0"/>
                  </a:solidFill>
                  <a:latin typeface="Helvetica" pitchFamily="2" charset="0"/>
                </a:rPr>
                <a:t>Language points—Useful patterns</a:t>
              </a:r>
              <a:endParaRPr lang="zh-CN" altLang="en-US" sz="2000" b="1">
                <a:solidFill>
                  <a:srgbClr val="0070C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mf700-00452559.tif"/>
          <p:cNvPicPr>
            <a:picLocks noChangeAspect="1"/>
          </p:cNvPicPr>
          <p:nvPr/>
        </p:nvPicPr>
        <p:blipFill>
          <a:blip r:embed="rId2" cstate="print"/>
          <a:stretch>
            <a:fillRect/>
          </a:stretch>
        </p:blipFill>
        <p:spPr>
          <a:xfrm>
            <a:off x="37084" y="1791205"/>
            <a:ext cx="2885320"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sps47-8285m.jpg"/>
          <p:cNvPicPr>
            <a:picLocks noChangeAspect="1"/>
          </p:cNvPicPr>
          <p:nvPr/>
        </p:nvPicPr>
        <p:blipFill>
          <a:blip r:embed="rId3" cstate="print"/>
          <a:stretch>
            <a:fillRect/>
          </a:stretch>
        </p:blipFill>
        <p:spPr>
          <a:xfrm>
            <a:off x="6423170" y="1791205"/>
            <a:ext cx="2632538" cy="1923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Corbis-42-50540238.jpg"/>
          <p:cNvPicPr>
            <a:picLocks noChangeAspect="1"/>
          </p:cNvPicPr>
          <p:nvPr/>
        </p:nvPicPr>
        <p:blipFill>
          <a:blip r:embed="rId4" cstate="print"/>
          <a:stretch>
            <a:fillRect/>
          </a:stretch>
        </p:blipFill>
        <p:spPr>
          <a:xfrm>
            <a:off x="3218689" y="1798682"/>
            <a:ext cx="2874956"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0" y="0"/>
            <a:ext cx="9144000" cy="1142984"/>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Rectangle 6"/>
          <p:cNvSpPr>
            <a:spLocks noChangeArrowheads="1"/>
          </p:cNvSpPr>
          <p:nvPr/>
        </p:nvSpPr>
        <p:spPr bwMode="auto">
          <a:xfrm>
            <a:off x="3059114" y="4437066"/>
            <a:ext cx="4140200" cy="101600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itchFamily="18" charset="0"/>
                <a:ea typeface="+mn-ea"/>
              </a:rPr>
              <a:t>The end</a:t>
            </a:r>
          </a:p>
        </p:txBody>
      </p:sp>
      <p:sp>
        <p:nvSpPr>
          <p:cNvPr id="14" name="TextBox 13"/>
          <p:cNvSpPr txBox="1"/>
          <p:nvPr/>
        </p:nvSpPr>
        <p:spPr bwMode="auto">
          <a:xfrm>
            <a:off x="1115616" y="260648"/>
            <a:ext cx="8064896" cy="430887"/>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r>
              <a:rPr lang="en-US" altLang="zh-CN" sz="2200" dirty="0" smtClean="0">
                <a:effectLst>
                  <a:glow rad="101600">
                    <a:schemeClr val="tx1">
                      <a:alpha val="60000"/>
                    </a:schemeClr>
                  </a:glow>
                  <a:outerShdw blurRad="38100" dist="38100" dir="2700000" algn="tl">
                    <a:srgbClr val="000000">
                      <a:alpha val="43137"/>
                    </a:srgbClr>
                  </a:outerShdw>
                </a:effectLst>
              </a:rPr>
              <a:t>Reflections of a Chinese mother in the West</a:t>
            </a:r>
            <a:endParaRPr lang="zh-CN" altLang="en-US" sz="2200" dirty="0" smtClean="0">
              <a:effectLst>
                <a:glow rad="101600">
                  <a:schemeClr val="tx1">
                    <a:alpha val="60000"/>
                  </a:schemeClr>
                </a:glow>
                <a:outerShdw blurRad="38100" dist="38100" dir="2700000" algn="tl">
                  <a:srgbClr val="000000">
                    <a:alpha val="43137"/>
                  </a:srgbClr>
                </a:outerShdw>
              </a:effectLst>
            </a:endParaRPr>
          </a:p>
        </p:txBody>
      </p:sp>
      <p:sp>
        <p:nvSpPr>
          <p:cNvPr id="15" name="TextBox 35"/>
          <p:cNvSpPr txBox="1">
            <a:spLocks noChangeArrowheads="1"/>
          </p:cNvSpPr>
          <p:nvPr/>
        </p:nvSpPr>
        <p:spPr bwMode="auto">
          <a:xfrm>
            <a:off x="35496" y="332656"/>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11664</TotalTime>
  <Words>5836</Words>
  <Application>Microsoft Office PowerPoint</Application>
  <PresentationFormat>全屏显示(4:3)</PresentationFormat>
  <Paragraphs>817</Paragraphs>
  <Slides>96</Slides>
  <Notes>75</Notes>
  <HiddenSlides>0</HiddenSlides>
  <MMClips>6</MMClips>
  <ScaleCrop>false</ScaleCrop>
  <HeadingPairs>
    <vt:vector size="6" baseType="variant">
      <vt:variant>
        <vt:lpstr>已用的字体</vt:lpstr>
      </vt:variant>
      <vt:variant>
        <vt:i4>27</vt:i4>
      </vt:variant>
      <vt:variant>
        <vt:lpstr>主题</vt:lpstr>
      </vt:variant>
      <vt:variant>
        <vt:i4>3</vt:i4>
      </vt:variant>
      <vt:variant>
        <vt:lpstr>幻灯片标题</vt:lpstr>
      </vt:variant>
      <vt:variant>
        <vt:i4>96</vt:i4>
      </vt:variant>
    </vt:vector>
  </HeadingPairs>
  <TitlesOfParts>
    <vt:vector size="126"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Arial Unicode MS</vt:lpstr>
      <vt:lpstr>Helvetica Neue</vt:lpstr>
      <vt:lpstr>Cooper Black</vt:lpstr>
      <vt:lpstr>Comic Sans MS</vt:lpstr>
      <vt:lpstr>Cambria Math</vt:lpstr>
      <vt:lpstr>Tempus Sans ITC</vt:lpstr>
      <vt:lpstr>楷体_GB2312</vt:lpstr>
      <vt:lpstr>方正舒体</vt:lpstr>
      <vt:lpstr>Wingdings 2</vt:lpstr>
      <vt:lpstr>华文楷体</vt:lpstr>
      <vt:lpstr>华文行楷</vt:lpstr>
      <vt:lpstr>PMingLiU</vt:lpstr>
      <vt:lpstr>华文新魏</vt:lpstr>
      <vt:lpstr>楷体</vt:lpstr>
      <vt:lpstr>Helvetica Neue Black Condensed</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cb</cp:lastModifiedBy>
  <cp:revision>632</cp:revision>
  <dcterms:modified xsi:type="dcterms:W3CDTF">2015-09-23T06:43:27Z</dcterms:modified>
</cp:coreProperties>
</file>